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4"/>
  </p:notesMasterIdLst>
  <p:sldIdLst>
    <p:sldId id="256" r:id="rId2"/>
    <p:sldId id="287" r:id="rId3"/>
    <p:sldId id="288" r:id="rId4"/>
    <p:sldId id="289" r:id="rId5"/>
    <p:sldId id="290" r:id="rId6"/>
    <p:sldId id="291" r:id="rId7"/>
    <p:sldId id="297" r:id="rId8"/>
    <p:sldId id="298" r:id="rId9"/>
    <p:sldId id="299" r:id="rId10"/>
    <p:sldId id="300" r:id="rId11"/>
    <p:sldId id="301" r:id="rId12"/>
    <p:sldId id="307" r:id="rId13"/>
    <p:sldId id="308" r:id="rId14"/>
    <p:sldId id="309" r:id="rId15"/>
    <p:sldId id="310" r:id="rId16"/>
    <p:sldId id="311" r:id="rId17"/>
    <p:sldId id="302" r:id="rId18"/>
    <p:sldId id="303" r:id="rId19"/>
    <p:sldId id="304" r:id="rId20"/>
    <p:sldId id="305" r:id="rId21"/>
    <p:sldId id="306" r:id="rId22"/>
    <p:sldId id="326" r:id="rId23"/>
    <p:sldId id="292" r:id="rId24"/>
    <p:sldId id="293" r:id="rId25"/>
    <p:sldId id="294" r:id="rId26"/>
    <p:sldId id="295" r:id="rId27"/>
    <p:sldId id="296"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27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87"/>
    <a:srgbClr val="006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20" autoAdjust="0"/>
    <p:restoredTop sz="94694"/>
  </p:normalViewPr>
  <p:slideViewPr>
    <p:cSldViewPr snapToGrid="0">
      <p:cViewPr varScale="1">
        <p:scale>
          <a:sx n="61" d="100"/>
          <a:sy n="61" d="100"/>
        </p:scale>
        <p:origin x="9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D:\My%20Files(angeles)\Respaldo%20CEN%202022\13C%20Gesti&#243;n%20documental%20y%20administraci&#243;n\13C.6%20Asesor&#237;a%20t&#233;cnica%20en%20gesti&#243;n\PAN-13C.6-01-2019\Asesor&#237;as.%20gesti&#243;n%20documental%20y%20administraci&#243;n%20de%20archiv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My%20Files(angeles)\Respaldo%20CEN%202022\13C%20Gesti&#243;n%20documental%20y%20administraci&#243;n\13C.6%20Asesor&#237;a%20t&#233;cnica%20en%20gesti&#243;n\PAN-13C.6-01-2019\Asesor&#237;as.%20gesti&#243;n%20documental%20y%20administraci&#243;n%20de%20archivo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s-MX" sz="1200">
                <a:latin typeface="Arial" panose="020B0604020202020204" pitchFamily="34" charset="0"/>
                <a:cs typeface="Arial" panose="020B0604020202020204" pitchFamily="34" charset="0"/>
              </a:rPr>
              <a:t>Modalidad</a:t>
            </a:r>
            <a:r>
              <a:rPr lang="es-MX" sz="1200" baseline="0">
                <a:latin typeface="Arial" panose="020B0604020202020204" pitchFamily="34" charset="0"/>
                <a:cs typeface="Arial" panose="020B0604020202020204" pitchFamily="34" charset="0"/>
              </a:rPr>
              <a:t> de asesorías brindadas</a:t>
            </a:r>
            <a:endParaRPr lang="es-MX" sz="12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4"/>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15D-413C-B51C-B8DF34177007}"/>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15D-413C-B51C-B8DF34177007}"/>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15D-413C-B51C-B8DF34177007}"/>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15D-413C-B51C-B8DF34177007}"/>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15D-413C-B51C-B8DF34177007}"/>
              </c:ext>
            </c:extLst>
          </c:dPt>
          <c:dLbls>
            <c:dLbl>
              <c:idx val="0"/>
              <c:layout>
                <c:manualLayout>
                  <c:x val="-0.26086960878242654"/>
                  <c:y val="-0.1380563124432334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D-413C-B51C-B8DF34177007}"/>
                </c:ext>
              </c:extLst>
            </c:dLbl>
            <c:dLbl>
              <c:idx val="1"/>
              <c:layout>
                <c:manualLayout>
                  <c:x val="0.17815485477824247"/>
                  <c:y val="-0.1562216167120799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5D-413C-B51C-B8DF34177007}"/>
                </c:ext>
              </c:extLst>
            </c:dLbl>
            <c:dLbl>
              <c:idx val="2"/>
              <c:layout>
                <c:manualLayout>
                  <c:x val="0.20148465718967898"/>
                  <c:y val="5.449591280653950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5D-413C-B51C-B8DF34177007}"/>
                </c:ext>
              </c:extLst>
            </c:dLbl>
            <c:dLbl>
              <c:idx val="3"/>
              <c:layout>
                <c:manualLayout>
                  <c:x val="2.3329802411436475E-2"/>
                  <c:y val="1.453224341507720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5D-413C-B51C-B8DF34177007}"/>
                </c:ext>
              </c:extLst>
            </c:dLbl>
            <c:dLbl>
              <c:idx val="4"/>
              <c:layout>
                <c:manualLayout>
                  <c:x val="0.12937435882705703"/>
                  <c:y val="3.6330608537692675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5D-413C-B51C-B8DF34177007}"/>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'Informe 2021'!$C$25:$C$29</c:f>
              <c:strCache>
                <c:ptCount val="5"/>
                <c:pt idx="0">
                  <c:v>Correo electrónico </c:v>
                </c:pt>
                <c:pt idx="1">
                  <c:v>Google meet </c:v>
                </c:pt>
                <c:pt idx="2">
                  <c:v>Presencial </c:v>
                </c:pt>
                <c:pt idx="3">
                  <c:v>telefónica</c:v>
                </c:pt>
                <c:pt idx="4">
                  <c:v>Whatsapp</c:v>
                </c:pt>
              </c:strCache>
            </c:strRef>
          </c:cat>
          <c:val>
            <c:numRef>
              <c:f>'Informe 2021'!$D$25:$D$29</c:f>
              <c:numCache>
                <c:formatCode>0.00%</c:formatCode>
                <c:ptCount val="5"/>
                <c:pt idx="0">
                  <c:v>0.61599999999999999</c:v>
                </c:pt>
                <c:pt idx="1">
                  <c:v>9.5000000000000001E-2</c:v>
                </c:pt>
                <c:pt idx="2">
                  <c:v>0.1986</c:v>
                </c:pt>
                <c:pt idx="3">
                  <c:v>5.3999999999999999E-2</c:v>
                </c:pt>
                <c:pt idx="4">
                  <c:v>3.4000000000000002E-2</c:v>
                </c:pt>
              </c:numCache>
            </c:numRef>
          </c:val>
          <c:extLst>
            <c:ext xmlns:c16="http://schemas.microsoft.com/office/drawing/2014/chart" uri="{C3380CC4-5D6E-409C-BE32-E72D297353CC}">
              <c16:uniqueId val="{0000000A-915D-413C-B51C-B8DF34177007}"/>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cap="none" spc="50" baseline="0">
                <a:solidFill>
                  <a:schemeClr val="tx1">
                    <a:lumMod val="65000"/>
                    <a:lumOff val="35000"/>
                  </a:schemeClr>
                </a:solidFill>
                <a:latin typeface="+mn-lt"/>
                <a:ea typeface="+mn-ea"/>
                <a:cs typeface="+mn-cs"/>
              </a:defRPr>
            </a:pPr>
            <a:r>
              <a:rPr lang="es-MX" sz="1400" b="1">
                <a:solidFill>
                  <a:schemeClr val="accent5"/>
                </a:solidFill>
              </a:rPr>
              <a:t>Asesorías</a:t>
            </a:r>
          </a:p>
          <a:p>
            <a:pPr>
              <a:defRPr sz="1400"/>
            </a:pPr>
            <a:r>
              <a:rPr lang="es-MX" sz="1400" b="1">
                <a:solidFill>
                  <a:schemeClr val="accent5"/>
                </a:solidFill>
              </a:rPr>
              <a:t>Gestión documental y administración de archivos</a:t>
            </a:r>
          </a:p>
        </c:rich>
      </c:tx>
      <c:layout>
        <c:manualLayout>
          <c:xMode val="edge"/>
          <c:yMode val="edge"/>
          <c:x val="0.23660492910084352"/>
          <c:y val="1.3888819453123915E-2"/>
        </c:manualLayout>
      </c:layout>
      <c:overlay val="0"/>
      <c:spPr>
        <a:noFill/>
        <a:ln>
          <a:noFill/>
        </a:ln>
        <a:effectLst/>
      </c:spPr>
      <c:txPr>
        <a:bodyPr rot="0" spcFirstLastPara="1" vertOverflow="ellipsis" vert="horz" wrap="square" anchor="ctr" anchorCtr="1"/>
        <a:lstStyle/>
        <a:p>
          <a:pPr>
            <a:defRPr sz="1400" b="0" i="0" u="none" strike="noStrike" kern="1200" cap="none" spc="5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'Informe 2021'!$C$5</c:f>
              <c:strCache>
                <c:ptCount val="1"/>
                <c:pt idx="0">
                  <c:v>Asesorías</c:v>
                </c:pt>
              </c:strCache>
            </c:strRef>
          </c:tx>
          <c:spPr>
            <a:noFill/>
            <a:ln w="25400" cap="flat" cmpd="sng" algn="ctr">
              <a:solidFill>
                <a:schemeClr val="accent5">
                  <a:shade val="76000"/>
                </a:schemeClr>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'Informe 2021'!$B$6:$B$17</c:f>
              <c:strCache>
                <c:ptCount val="12"/>
                <c:pt idx="0">
                  <c:v>Enero </c:v>
                </c:pt>
                <c:pt idx="1">
                  <c:v>Febrero </c:v>
                </c:pt>
                <c:pt idx="2">
                  <c:v>Marzo </c:v>
                </c:pt>
                <c:pt idx="3">
                  <c:v>Abril </c:v>
                </c:pt>
                <c:pt idx="4">
                  <c:v>Mayo </c:v>
                </c:pt>
                <c:pt idx="5">
                  <c:v>Junio </c:v>
                </c:pt>
                <c:pt idx="6">
                  <c:v>Julio </c:v>
                </c:pt>
                <c:pt idx="7">
                  <c:v>Agosto </c:v>
                </c:pt>
                <c:pt idx="8">
                  <c:v>Septiembre </c:v>
                </c:pt>
                <c:pt idx="9">
                  <c:v>Octubre </c:v>
                </c:pt>
                <c:pt idx="10">
                  <c:v>Noviembre</c:v>
                </c:pt>
                <c:pt idx="11">
                  <c:v>Diciembre</c:v>
                </c:pt>
              </c:strCache>
            </c:strRef>
          </c:cat>
          <c:val>
            <c:numRef>
              <c:f>'Informe 2021'!$C$6:$C$17</c:f>
              <c:numCache>
                <c:formatCode>General</c:formatCode>
                <c:ptCount val="12"/>
                <c:pt idx="0">
                  <c:v>27</c:v>
                </c:pt>
                <c:pt idx="1">
                  <c:v>40</c:v>
                </c:pt>
                <c:pt idx="2">
                  <c:v>8</c:v>
                </c:pt>
                <c:pt idx="3">
                  <c:v>17</c:v>
                </c:pt>
                <c:pt idx="4">
                  <c:v>12</c:v>
                </c:pt>
                <c:pt idx="5">
                  <c:v>16</c:v>
                </c:pt>
                <c:pt idx="6">
                  <c:v>6</c:v>
                </c:pt>
                <c:pt idx="7">
                  <c:v>8</c:v>
                </c:pt>
                <c:pt idx="8">
                  <c:v>6</c:v>
                </c:pt>
                <c:pt idx="9">
                  <c:v>3</c:v>
                </c:pt>
                <c:pt idx="10">
                  <c:v>3</c:v>
                </c:pt>
                <c:pt idx="11">
                  <c:v>0</c:v>
                </c:pt>
              </c:numCache>
            </c:numRef>
          </c:val>
          <c:extLst>
            <c:ext xmlns:c16="http://schemas.microsoft.com/office/drawing/2014/chart" uri="{C3380CC4-5D6E-409C-BE32-E72D297353CC}">
              <c16:uniqueId val="{00000000-89BA-4038-AE19-B4627B267ECC}"/>
            </c:ext>
          </c:extLst>
        </c:ser>
        <c:ser>
          <c:idx val="1"/>
          <c:order val="1"/>
          <c:tx>
            <c:strRef>
              <c:f>'Informe 2021'!$D$5</c:f>
              <c:strCache>
                <c:ptCount val="1"/>
                <c:pt idx="0">
                  <c:v>Asesorados</c:v>
                </c:pt>
              </c:strCache>
            </c:strRef>
          </c:tx>
          <c:spPr>
            <a:noFill/>
            <a:ln w="25400" cap="flat" cmpd="sng" algn="ctr">
              <a:solidFill>
                <a:schemeClr val="accent5">
                  <a:tint val="77000"/>
                </a:schemeClr>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'Informe 2021'!$B$6:$B$17</c:f>
              <c:strCache>
                <c:ptCount val="12"/>
                <c:pt idx="0">
                  <c:v>Enero </c:v>
                </c:pt>
                <c:pt idx="1">
                  <c:v>Febrero </c:v>
                </c:pt>
                <c:pt idx="2">
                  <c:v>Marzo </c:v>
                </c:pt>
                <c:pt idx="3">
                  <c:v>Abril </c:v>
                </c:pt>
                <c:pt idx="4">
                  <c:v>Mayo </c:v>
                </c:pt>
                <c:pt idx="5">
                  <c:v>Junio </c:v>
                </c:pt>
                <c:pt idx="6">
                  <c:v>Julio </c:v>
                </c:pt>
                <c:pt idx="7">
                  <c:v>Agosto </c:v>
                </c:pt>
                <c:pt idx="8">
                  <c:v>Septiembre </c:v>
                </c:pt>
                <c:pt idx="9">
                  <c:v>Octubre </c:v>
                </c:pt>
                <c:pt idx="10">
                  <c:v>Noviembre</c:v>
                </c:pt>
                <c:pt idx="11">
                  <c:v>Diciembre</c:v>
                </c:pt>
              </c:strCache>
            </c:strRef>
          </c:cat>
          <c:val>
            <c:numRef>
              <c:f>'Informe 2021'!$D$6:$D$17</c:f>
              <c:numCache>
                <c:formatCode>General</c:formatCode>
                <c:ptCount val="12"/>
                <c:pt idx="0">
                  <c:v>27</c:v>
                </c:pt>
                <c:pt idx="1">
                  <c:v>44</c:v>
                </c:pt>
                <c:pt idx="2">
                  <c:v>9</c:v>
                </c:pt>
                <c:pt idx="3">
                  <c:v>30</c:v>
                </c:pt>
                <c:pt idx="4">
                  <c:v>16</c:v>
                </c:pt>
                <c:pt idx="5">
                  <c:v>18</c:v>
                </c:pt>
                <c:pt idx="6">
                  <c:v>7</c:v>
                </c:pt>
                <c:pt idx="7">
                  <c:v>10</c:v>
                </c:pt>
                <c:pt idx="8">
                  <c:v>9</c:v>
                </c:pt>
                <c:pt idx="9">
                  <c:v>7</c:v>
                </c:pt>
                <c:pt idx="10">
                  <c:v>3</c:v>
                </c:pt>
                <c:pt idx="11">
                  <c:v>0</c:v>
                </c:pt>
              </c:numCache>
            </c:numRef>
          </c:val>
          <c:extLst>
            <c:ext xmlns:c16="http://schemas.microsoft.com/office/drawing/2014/chart" uri="{C3380CC4-5D6E-409C-BE32-E72D297353CC}">
              <c16:uniqueId val="{00000001-89BA-4038-AE19-B4627B267ECC}"/>
            </c:ext>
          </c:extLst>
        </c:ser>
        <c:dLbls>
          <c:dLblPos val="outEnd"/>
          <c:showLegendKey val="0"/>
          <c:showVal val="1"/>
          <c:showCatName val="0"/>
          <c:showSerName val="0"/>
          <c:showPercent val="0"/>
          <c:showBubbleSize val="0"/>
        </c:dLbls>
        <c:gapWidth val="164"/>
        <c:overlap val="-35"/>
        <c:axId val="1715498624"/>
        <c:axId val="1715496128"/>
      </c:barChart>
      <c:catAx>
        <c:axId val="17154986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MX"/>
          </a:p>
        </c:txPr>
        <c:crossAx val="1715496128"/>
        <c:crosses val="autoZero"/>
        <c:auto val="1"/>
        <c:lblAlgn val="ctr"/>
        <c:lblOffset val="100"/>
        <c:noMultiLvlLbl val="0"/>
      </c:catAx>
      <c:valAx>
        <c:axId val="17154961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MX"/>
          </a:p>
        </c:txPr>
        <c:crossAx val="17154986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5B49E-EC50-AC43-BE84-DD7EF260D035}" type="datetimeFigureOut">
              <a:rPr lang="es-MX" smtClean="0"/>
              <a:t>08/03/2022</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3B16F-0102-574D-ACF4-636E828E2790}" type="slidenum">
              <a:rPr lang="es-MX" smtClean="0"/>
              <a:t>‹Nº›</a:t>
            </a:fld>
            <a:endParaRPr lang="es-MX"/>
          </a:p>
        </p:txBody>
      </p:sp>
    </p:spTree>
    <p:extLst>
      <p:ext uri="{BB962C8B-B14F-4D97-AF65-F5344CB8AC3E}">
        <p14:creationId xmlns:p14="http://schemas.microsoft.com/office/powerpoint/2010/main" val="45005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3C3B16F-0102-574D-ACF4-636E828E2790}" type="slidenum">
              <a:rPr lang="es-MX" smtClean="0"/>
              <a:t>42</a:t>
            </a:fld>
            <a:endParaRPr lang="es-MX"/>
          </a:p>
        </p:txBody>
      </p:sp>
    </p:spTree>
    <p:extLst>
      <p:ext uri="{BB962C8B-B14F-4D97-AF65-F5344CB8AC3E}">
        <p14:creationId xmlns:p14="http://schemas.microsoft.com/office/powerpoint/2010/main" val="1418083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B03D7A69-D0FB-4E42-9D6C-64B03971EE0E}" type="slidenum">
              <a:rPr lang="es-MX" smtClean="0"/>
              <a:t>‹Nº›</a:t>
            </a:fld>
            <a:endParaRPr lang="es-MX" dirty="0"/>
          </a:p>
        </p:txBody>
      </p:sp>
      <p:pic>
        <p:nvPicPr>
          <p:cNvPr id="7" name="Picture 8">
            <a:extLst>
              <a:ext uri="{FF2B5EF4-FFF2-40B4-BE49-F238E27FC236}">
                <a16:creationId xmlns:a16="http://schemas.microsoft.com/office/drawing/2014/main" id="{7ECD3A1D-33AC-D74A-BD4A-3300D1A21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596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129531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63246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B03D7A69-D0FB-4E42-9D6C-64B03971EE0E}" type="slidenum">
              <a:rPr lang="es-MX" smtClean="0"/>
              <a:t>‹Nº›</a:t>
            </a:fld>
            <a:endParaRPr lang="es-MX" dirty="0"/>
          </a:p>
        </p:txBody>
      </p:sp>
      <p:pic>
        <p:nvPicPr>
          <p:cNvPr id="7" name="Imagen 6">
            <a:extLst>
              <a:ext uri="{FF2B5EF4-FFF2-40B4-BE49-F238E27FC236}">
                <a16:creationId xmlns:a16="http://schemas.microsoft.com/office/drawing/2014/main" id="{D72C1728-B9AF-DD46-A01B-D539E9EC6F6C}"/>
              </a:ext>
            </a:extLst>
          </p:cNvPr>
          <p:cNvPicPr>
            <a:picLocks noChangeAspect="1"/>
          </p:cNvPicPr>
          <p:nvPr userDrawn="1"/>
        </p:nvPicPr>
        <p:blipFill>
          <a:blip r:embed="rId2"/>
          <a:stretch>
            <a:fillRect/>
          </a:stretch>
        </p:blipFill>
        <p:spPr>
          <a:xfrm>
            <a:off x="285750" y="6372038"/>
            <a:ext cx="980074" cy="406980"/>
          </a:xfrm>
          <a:prstGeom prst="rect">
            <a:avLst/>
          </a:prstGeom>
        </p:spPr>
      </p:pic>
      <p:pic>
        <p:nvPicPr>
          <p:cNvPr id="8" name="Picture 9">
            <a:extLst>
              <a:ext uri="{FF2B5EF4-FFF2-40B4-BE49-F238E27FC236}">
                <a16:creationId xmlns:a16="http://schemas.microsoft.com/office/drawing/2014/main" id="{64C68EEA-2498-3041-B817-CDB1023095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291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16694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275781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269511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397056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368371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385378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90EB7CE-DEFD-4A24-BADC-EBEA75CC2DFF}" type="datetimeFigureOut">
              <a:rPr lang="es-MX" smtClean="0"/>
              <a:t>08/03/2022</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B03D7A69-D0FB-4E42-9D6C-64B03971EE0E}" type="slidenum">
              <a:rPr lang="es-MX" smtClean="0"/>
              <a:t>‹Nº›</a:t>
            </a:fld>
            <a:endParaRPr lang="es-MX" dirty="0"/>
          </a:p>
        </p:txBody>
      </p:sp>
    </p:spTree>
    <p:extLst>
      <p:ext uri="{BB962C8B-B14F-4D97-AF65-F5344CB8AC3E}">
        <p14:creationId xmlns:p14="http://schemas.microsoft.com/office/powerpoint/2010/main" val="19598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EB7CE-DEFD-4A24-BADC-EBEA75CC2DFF}" type="datetimeFigureOut">
              <a:rPr lang="es-MX" smtClean="0"/>
              <a:t>08/03/2022</a:t>
            </a:fld>
            <a:endParaRPr lang="es-MX"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D7A69-D0FB-4E42-9D6C-64B03971EE0E}" type="slidenum">
              <a:rPr lang="es-MX" smtClean="0"/>
              <a:t>‹Nº›</a:t>
            </a:fld>
            <a:endParaRPr lang="es-MX" dirty="0"/>
          </a:p>
        </p:txBody>
      </p:sp>
    </p:spTree>
    <p:extLst>
      <p:ext uri="{BB962C8B-B14F-4D97-AF65-F5344CB8AC3E}">
        <p14:creationId xmlns:p14="http://schemas.microsoft.com/office/powerpoint/2010/main" val="35300019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transparencia.pan.org.mx/infografias/metodolog%C3%ADa-documento-oficial.pdf"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6902F16-C8A1-0F47-978C-2DC698E66B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9534" y="276321"/>
            <a:ext cx="2468948" cy="856920"/>
          </a:xfrm>
          <a:prstGeom prst="rect">
            <a:avLst/>
          </a:prstGeom>
        </p:spPr>
      </p:pic>
      <p:sp>
        <p:nvSpPr>
          <p:cNvPr id="3" name="CuadroTexto 2"/>
          <p:cNvSpPr txBox="1"/>
          <p:nvPr/>
        </p:nvSpPr>
        <p:spPr>
          <a:xfrm>
            <a:off x="1248697" y="2340076"/>
            <a:ext cx="7024858" cy="1200329"/>
          </a:xfrm>
          <a:prstGeom prst="rect">
            <a:avLst/>
          </a:prstGeom>
          <a:noFill/>
        </p:spPr>
        <p:txBody>
          <a:bodyPr wrap="square" rtlCol="0">
            <a:spAutoFit/>
          </a:bodyPr>
          <a:lstStyle/>
          <a:p>
            <a:pPr algn="ctr"/>
            <a:r>
              <a:rPr lang="es-MX" sz="3600" b="1" dirty="0">
                <a:solidFill>
                  <a:srgbClr val="0070C0"/>
                </a:solidFill>
                <a:latin typeface="Arial" panose="020B0604020202020204" pitchFamily="34" charset="0"/>
                <a:cs typeface="Arial" panose="020B0604020202020204" pitchFamily="34" charset="0"/>
              </a:rPr>
              <a:t>Informe anual de cumplimiento </a:t>
            </a:r>
            <a:endParaRPr lang="es-MX" sz="3600" b="1" dirty="0" smtClean="0">
              <a:solidFill>
                <a:srgbClr val="0070C0"/>
              </a:solidFill>
              <a:latin typeface="Arial" panose="020B0604020202020204" pitchFamily="34" charset="0"/>
              <a:cs typeface="Arial" panose="020B0604020202020204" pitchFamily="34" charset="0"/>
            </a:endParaRPr>
          </a:p>
          <a:p>
            <a:pPr algn="ctr"/>
            <a:r>
              <a:rPr lang="es-MX" sz="3600" b="1" dirty="0" smtClean="0">
                <a:solidFill>
                  <a:srgbClr val="0070C0"/>
                </a:solidFill>
                <a:latin typeface="Arial" panose="020B0604020202020204" pitchFamily="34" charset="0"/>
                <a:cs typeface="Arial" panose="020B0604020202020204" pitchFamily="34" charset="0"/>
              </a:rPr>
              <a:t>2021</a:t>
            </a:r>
            <a:endParaRPr lang="es-MX" sz="3600" b="1" dirty="0">
              <a:solidFill>
                <a:srgbClr val="0070C0"/>
              </a:solidFill>
              <a:latin typeface="Arial" panose="020B0604020202020204" pitchFamily="34" charset="0"/>
              <a:cs typeface="Arial" panose="020B0604020202020204" pitchFamily="34" charset="0"/>
            </a:endParaRPr>
          </a:p>
        </p:txBody>
      </p:sp>
      <p:sp>
        <p:nvSpPr>
          <p:cNvPr id="4" name="CuadroTexto 3"/>
          <p:cNvSpPr txBox="1"/>
          <p:nvPr/>
        </p:nvSpPr>
        <p:spPr>
          <a:xfrm>
            <a:off x="882300" y="3818142"/>
            <a:ext cx="7757652" cy="369332"/>
          </a:xfrm>
          <a:prstGeom prst="rect">
            <a:avLst/>
          </a:prstGeom>
          <a:noFill/>
        </p:spPr>
        <p:txBody>
          <a:bodyPr wrap="square" rtlCol="0">
            <a:spAutoFit/>
          </a:bodyPr>
          <a:lstStyle/>
          <a:p>
            <a:pPr algn="ctr"/>
            <a:r>
              <a:rPr lang="es-MX" b="1" dirty="0">
                <a:solidFill>
                  <a:srgbClr val="0070C0"/>
                </a:solidFill>
                <a:latin typeface="Arial" panose="020B0604020202020204" pitchFamily="34" charset="0"/>
                <a:cs typeface="Arial" panose="020B0604020202020204" pitchFamily="34" charset="0"/>
              </a:rPr>
              <a:t>Programa Anual de Desarrollo Archivístico</a:t>
            </a:r>
          </a:p>
        </p:txBody>
      </p:sp>
    </p:spTree>
    <p:extLst>
      <p:ext uri="{BB962C8B-B14F-4D97-AF65-F5344CB8AC3E}">
        <p14:creationId xmlns:p14="http://schemas.microsoft.com/office/powerpoint/2010/main" val="144389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1036645"/>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146159" y="113070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46593" y="1176868"/>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1130702"/>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339508"/>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3517559"/>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812223880"/>
              </p:ext>
            </p:extLst>
          </p:nvPr>
        </p:nvGraphicFramePr>
        <p:xfrm>
          <a:off x="760756" y="4652042"/>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2"/>
                          </a:solidFill>
                          <a:latin typeface="Arial" panose="020B0604020202020204" pitchFamily="34" charset="0"/>
                          <a:cs typeface="Arial" panose="020B0604020202020204" pitchFamily="34" charset="0"/>
                        </a:rPr>
                        <a:t>En proceso</a:t>
                      </a:r>
                    </a:p>
                  </a:txBody>
                  <a:tcPr/>
                </a:tc>
                <a:extLst>
                  <a:ext uri="{0D108BD9-81ED-4DB2-BD59-A6C34878D82A}">
                    <a16:rowId xmlns:a16="http://schemas.microsoft.com/office/drawing/2014/main" val="2108446220"/>
                  </a:ext>
                </a:extLst>
              </a:tr>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Las</a:t>
                      </a:r>
                      <a:r>
                        <a:rPr lang="es-MX" sz="1000" b="0" baseline="0" dirty="0" smtClean="0">
                          <a:latin typeface="Arial" panose="020B0604020202020204" pitchFamily="34" charset="0"/>
                          <a:cs typeface="Arial" panose="020B0604020202020204" pitchFamily="34" charset="0"/>
                        </a:rPr>
                        <a:t> áreas productoras continúan identificando procesos con la finalidad de elaborar las Fichas técnicas de valoración documental correspondiente.</a:t>
                      </a:r>
                      <a:endParaRPr lang="es-MX" sz="1000" b="0" dirty="0" smtClean="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1" name="CuadroTexto 10"/>
          <p:cNvSpPr txBox="1"/>
          <p:nvPr/>
        </p:nvSpPr>
        <p:spPr>
          <a:xfrm>
            <a:off x="1606162" y="1484645"/>
            <a:ext cx="2504661"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Titulares de las Unidades Administrativas/Responsables de Archivo de Trámite.</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5018597" y="1467117"/>
            <a:ext cx="3544958"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Elaboración de las Fichas técnicas de valoración documental.</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127536" y="2617236"/>
            <a:ext cx="7332651"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Se elaboraron las Fichas técnicas de valoración documental de conformidad con los procedimientos identificados en cada área productora.</a:t>
            </a:r>
            <a:endParaRPr lang="es-MX" sz="1200" dirty="0">
              <a:latin typeface="Arial" panose="020B0604020202020204" pitchFamily="34" charset="0"/>
              <a:cs typeface="Arial" panose="020B0604020202020204" pitchFamily="34" charset="0"/>
            </a:endParaRPr>
          </a:p>
        </p:txBody>
      </p:sp>
      <p:sp>
        <p:nvSpPr>
          <p:cNvPr id="14" name="CuadroTexto 13"/>
          <p:cNvSpPr txBox="1"/>
          <p:nvPr/>
        </p:nvSpPr>
        <p:spPr>
          <a:xfrm>
            <a:off x="978977" y="3802329"/>
            <a:ext cx="7332651"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Fichas técnicas de valoración documental de conformidad con los procedimientos identificados en cada área productora.</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34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672823" y="1288892"/>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282790" y="1382949"/>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583224" y="1429115"/>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753" y="1382949"/>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544239" y="2591755"/>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583223" y="3769806"/>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1536917" y="1845892"/>
            <a:ext cx="2767677" cy="646331"/>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Coordinación General de </a:t>
            </a:r>
            <a:r>
              <a:rPr lang="es-MX" sz="1200" dirty="0" smtClean="0">
                <a:latin typeface="Arial" panose="020B0604020202020204" pitchFamily="34" charset="0"/>
                <a:cs typeface="Arial" panose="020B0604020202020204" pitchFamily="34" charset="0"/>
              </a:rPr>
              <a:t>Archivos en Colaboración con Secretaría de Comunicación.</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5282790" y="1845891"/>
            <a:ext cx="2767677"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Difusión y divulgación en materia de gestión documental y administración de archivos (infografías)</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1600584" y="2955166"/>
            <a:ext cx="6538819"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En Coordinación con la Secretaría de Comunicación, se llevó a cabo la elaboración de las infografías, mismas que se socializaron por correo electrónico al personal del Comité Ejecutivo Nacional. </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536917" y="4119905"/>
            <a:ext cx="6602486" cy="1015663"/>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Elaboración de las siguientes infografías, temas: </a:t>
            </a:r>
          </a:p>
          <a:p>
            <a:pPr marL="171450" indent="-171450">
              <a:buFontTx/>
              <a:buChar char="-"/>
            </a:pPr>
            <a:r>
              <a:rPr lang="es-MX" sz="1200" dirty="0" smtClean="0">
                <a:latin typeface="Arial" panose="020B0604020202020204" pitchFamily="34" charset="0"/>
                <a:cs typeface="Arial" panose="020B0604020202020204" pitchFamily="34" charset="0"/>
              </a:rPr>
              <a:t>Inventario documental, </a:t>
            </a:r>
          </a:p>
          <a:p>
            <a:pPr marL="171450" indent="-171450">
              <a:buFontTx/>
              <a:buChar char="-"/>
            </a:pPr>
            <a:r>
              <a:rPr lang="es-MX" sz="1200" dirty="0" smtClean="0">
                <a:latin typeface="Arial" panose="020B0604020202020204" pitchFamily="34" charset="0"/>
                <a:cs typeface="Arial" panose="020B0604020202020204" pitchFamily="34" charset="0"/>
              </a:rPr>
              <a:t>Día Nacional del Archivísta, </a:t>
            </a:r>
          </a:p>
          <a:p>
            <a:pPr marL="171450" indent="-171450">
              <a:buFontTx/>
              <a:buChar char="-"/>
            </a:pPr>
            <a:r>
              <a:rPr lang="es-MX" sz="1200" dirty="0" smtClean="0">
                <a:latin typeface="Arial" panose="020B0604020202020204" pitchFamily="34" charset="0"/>
                <a:cs typeface="Arial" panose="020B0604020202020204" pitchFamily="34" charset="0"/>
              </a:rPr>
              <a:t>Guía de Archivo Documental y </a:t>
            </a:r>
          </a:p>
          <a:p>
            <a:pPr marL="171450" indent="-171450">
              <a:buFontTx/>
              <a:buChar char="-"/>
            </a:pPr>
            <a:r>
              <a:rPr lang="es-MX" sz="1200" dirty="0" smtClean="0">
                <a:latin typeface="Arial" panose="020B0604020202020204" pitchFamily="34" charset="0"/>
                <a:cs typeface="Arial" panose="020B0604020202020204" pitchFamily="34" charset="0"/>
              </a:rPr>
              <a:t>Ficha técnica de valoración documental. </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260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670" y="1408460"/>
            <a:ext cx="3052916" cy="3815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45" y="552893"/>
            <a:ext cx="3395571" cy="4242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824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53" y="670058"/>
            <a:ext cx="3403116" cy="4252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5687" y="1429319"/>
            <a:ext cx="3440359" cy="4290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564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625" y="515893"/>
            <a:ext cx="3424381" cy="427939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125004431"/>
              </p:ext>
            </p:extLst>
          </p:nvPr>
        </p:nvGraphicFramePr>
        <p:xfrm>
          <a:off x="760756" y="4925310"/>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Dichas</a:t>
                      </a:r>
                      <a:r>
                        <a:rPr lang="es-MX" sz="1000" b="0" baseline="0" dirty="0" smtClean="0">
                          <a:latin typeface="Arial" panose="020B0604020202020204" pitchFamily="34" charset="0"/>
                          <a:cs typeface="Arial" panose="020B0604020202020204" pitchFamily="34" charset="0"/>
                        </a:rPr>
                        <a:t> infografías se encuentran disponibles en la página web del CEN. Apartado Sistema Institucional de Archivos. </a:t>
                      </a:r>
                      <a:endParaRPr lang="es-MX" sz="1000" b="0" dirty="0" smtClean="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Tree>
    <p:extLst>
      <p:ext uri="{BB962C8B-B14F-4D97-AF65-F5344CB8AC3E}">
        <p14:creationId xmlns:p14="http://schemas.microsoft.com/office/powerpoint/2010/main" val="406345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5547704" y="906073"/>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157671" y="1000130"/>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535082" y="114483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267" y="1116193"/>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54237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5547704" y="1520549"/>
            <a:ext cx="3378775"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Asesorías técnicas en materia de gestión documental y administración de archivos. </a:t>
            </a:r>
            <a:endParaRPr lang="es-MX" sz="1200" dirty="0">
              <a:latin typeface="Arial" panose="020B0604020202020204" pitchFamily="34" charset="0"/>
              <a:cs typeface="Arial" panose="020B0604020202020204" pitchFamily="34" charset="0"/>
            </a:endParaRPr>
          </a:p>
        </p:txBody>
      </p:sp>
      <p:sp>
        <p:nvSpPr>
          <p:cNvPr id="10" name="CuadroTexto 9"/>
          <p:cNvSpPr txBox="1"/>
          <p:nvPr/>
        </p:nvSpPr>
        <p:spPr>
          <a:xfrm>
            <a:off x="1496098" y="1520549"/>
            <a:ext cx="3378775"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Coordinación General de Archivos.</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1150374" y="3078962"/>
            <a:ext cx="7285703" cy="2123658"/>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Se brindan asesorías en materia de gestión documental y administración de archivos, a cada una de las áreas productoras del CEN. </a:t>
            </a:r>
          </a:p>
          <a:p>
            <a:endParaRPr lang="es-MX" sz="1200" dirty="0">
              <a:latin typeface="Arial" panose="020B0604020202020204" pitchFamily="34" charset="0"/>
              <a:cs typeface="Arial" panose="020B0604020202020204" pitchFamily="34" charset="0"/>
            </a:endParaRPr>
          </a:p>
          <a:p>
            <a:r>
              <a:rPr lang="es-MX" sz="1200" dirty="0" smtClean="0">
                <a:latin typeface="Arial" panose="020B0604020202020204" pitchFamily="34" charset="0"/>
                <a:cs typeface="Arial" panose="020B0604020202020204" pitchFamily="34" charset="0"/>
              </a:rPr>
              <a:t>Temas: </a:t>
            </a:r>
          </a:p>
          <a:p>
            <a:pPr marL="171450" indent="-171450">
              <a:buFontTx/>
              <a:buChar char="-"/>
            </a:pPr>
            <a:r>
              <a:rPr lang="es-MX" sz="1200" dirty="0" smtClean="0">
                <a:latin typeface="Arial" panose="020B0604020202020204" pitchFamily="34" charset="0"/>
                <a:cs typeface="Arial" panose="020B0604020202020204" pitchFamily="34" charset="0"/>
              </a:rPr>
              <a:t>Clasificación archivística,</a:t>
            </a:r>
          </a:p>
          <a:p>
            <a:pPr marL="171450" indent="-171450">
              <a:buFontTx/>
              <a:buChar char="-"/>
            </a:pPr>
            <a:r>
              <a:rPr lang="es-MX" sz="1200" dirty="0" smtClean="0">
                <a:latin typeface="Arial" panose="020B0604020202020204" pitchFamily="34" charset="0"/>
                <a:cs typeface="Arial" panose="020B0604020202020204" pitchFamily="34" charset="0"/>
              </a:rPr>
              <a:t>Clasificación de archivos electrónicos,</a:t>
            </a:r>
          </a:p>
          <a:p>
            <a:pPr marL="171450" indent="-171450">
              <a:buFontTx/>
              <a:buChar char="-"/>
            </a:pPr>
            <a:r>
              <a:rPr lang="es-MX" sz="1200" dirty="0" smtClean="0">
                <a:latin typeface="Arial" panose="020B0604020202020204" pitchFamily="34" charset="0"/>
                <a:cs typeface="Arial" panose="020B0604020202020204" pitchFamily="34" charset="0"/>
              </a:rPr>
              <a:t>Nombramiento de responsable de archivo de trámite, </a:t>
            </a:r>
          </a:p>
          <a:p>
            <a:pPr marL="171450" indent="-171450">
              <a:buFontTx/>
              <a:buChar char="-"/>
            </a:pPr>
            <a:r>
              <a:rPr lang="es-MX" sz="1200" dirty="0" smtClean="0">
                <a:latin typeface="Arial" panose="020B0604020202020204" pitchFamily="34" charset="0"/>
                <a:cs typeface="Arial" panose="020B0604020202020204" pitchFamily="34" charset="0"/>
              </a:rPr>
              <a:t>Elaboración de Inventarios de Archivo de Trámite por serie documental,</a:t>
            </a:r>
          </a:p>
          <a:p>
            <a:pPr marL="171450" indent="-171450">
              <a:buFontTx/>
              <a:buChar char="-"/>
            </a:pPr>
            <a:r>
              <a:rPr lang="es-MX" sz="1200" dirty="0" smtClean="0">
                <a:latin typeface="Arial" panose="020B0604020202020204" pitchFamily="34" charset="0"/>
                <a:cs typeface="Arial" panose="020B0604020202020204" pitchFamily="34" charset="0"/>
              </a:rPr>
              <a:t>Transferencia primaria al Archivo de Concentración,</a:t>
            </a:r>
          </a:p>
          <a:p>
            <a:pPr marL="171450" indent="-171450">
              <a:buFontTx/>
              <a:buChar char="-"/>
            </a:pPr>
            <a:r>
              <a:rPr lang="es-MX" sz="1200" dirty="0" smtClean="0">
                <a:latin typeface="Arial" panose="020B0604020202020204" pitchFamily="34" charset="0"/>
                <a:cs typeface="Arial" panose="020B0604020202020204" pitchFamily="34" charset="0"/>
              </a:rPr>
              <a:t>Elaboración de Guía de Archivo Documental,</a:t>
            </a:r>
          </a:p>
          <a:p>
            <a:pPr marL="171450" indent="-171450">
              <a:buFontTx/>
              <a:buChar char="-"/>
            </a:pPr>
            <a:r>
              <a:rPr lang="es-MX" sz="1200" dirty="0" smtClean="0">
                <a:latin typeface="Arial" panose="020B0604020202020204" pitchFamily="34" charset="0"/>
                <a:cs typeface="Arial" panose="020B0604020202020204" pitchFamily="34" charset="0"/>
              </a:rPr>
              <a:t>Elaboración de Ficha técnica de valoración documental.</a:t>
            </a:r>
          </a:p>
        </p:txBody>
      </p:sp>
    </p:spTree>
    <p:extLst>
      <p:ext uri="{BB962C8B-B14F-4D97-AF65-F5344CB8AC3E}">
        <p14:creationId xmlns:p14="http://schemas.microsoft.com/office/powerpoint/2010/main" val="146195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graphicFrame>
        <p:nvGraphicFramePr>
          <p:cNvPr id="4" name="Gráfico 3"/>
          <p:cNvGraphicFramePr>
            <a:graphicFrameLocks/>
          </p:cNvGraphicFramePr>
          <p:nvPr>
            <p:extLst>
              <p:ext uri="{D42A27DB-BD31-4B8C-83A1-F6EECF244321}">
                <p14:modId xmlns:p14="http://schemas.microsoft.com/office/powerpoint/2010/main" val="4076918563"/>
              </p:ext>
            </p:extLst>
          </p:nvPr>
        </p:nvGraphicFramePr>
        <p:xfrm>
          <a:off x="3514253" y="1664390"/>
          <a:ext cx="5988049" cy="3495675"/>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4858" r="6683" b="9412"/>
          <a:stretch/>
        </p:blipFill>
        <p:spPr>
          <a:xfrm>
            <a:off x="308937" y="312173"/>
            <a:ext cx="3519948" cy="1818968"/>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r="752" b="14970"/>
          <a:stretch/>
        </p:blipFill>
        <p:spPr>
          <a:xfrm>
            <a:off x="308937" y="4358829"/>
            <a:ext cx="3519948" cy="1602472"/>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938" y="2248734"/>
            <a:ext cx="3450224" cy="1939807"/>
          </a:xfrm>
          <a:prstGeom prst="rect">
            <a:avLst/>
          </a:prstGeom>
        </p:spPr>
      </p:pic>
    </p:spTree>
    <p:extLst>
      <p:ext uri="{BB962C8B-B14F-4D97-AF65-F5344CB8AC3E}">
        <p14:creationId xmlns:p14="http://schemas.microsoft.com/office/powerpoint/2010/main" val="52494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831587615"/>
              </p:ext>
            </p:extLst>
          </p:nvPr>
        </p:nvGraphicFramePr>
        <p:xfrm>
          <a:off x="760756" y="4967351"/>
          <a:ext cx="7550872" cy="7416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a:t>
                      </a: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r="5269" b="11147"/>
          <a:stretch/>
        </p:blipFill>
        <p:spPr>
          <a:xfrm>
            <a:off x="975852" y="593034"/>
            <a:ext cx="3445577" cy="1817874"/>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r="11244"/>
          <a:stretch/>
        </p:blipFill>
        <p:spPr>
          <a:xfrm>
            <a:off x="1015321" y="2660799"/>
            <a:ext cx="3445577" cy="2077679"/>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9209" y="593034"/>
            <a:ext cx="2171629" cy="3862553"/>
          </a:xfrm>
          <a:prstGeom prst="rect">
            <a:avLst/>
          </a:prstGeom>
        </p:spPr>
      </p:pic>
    </p:spTree>
    <p:extLst>
      <p:ext uri="{BB962C8B-B14F-4D97-AF65-F5344CB8AC3E}">
        <p14:creationId xmlns:p14="http://schemas.microsoft.com/office/powerpoint/2010/main" val="3495525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157112843"/>
              </p:ext>
            </p:extLst>
          </p:nvPr>
        </p:nvGraphicFramePr>
        <p:xfrm>
          <a:off x="760756" y="4757144"/>
          <a:ext cx="7550872" cy="7416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a:t>
                      </a: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graphicFrame>
        <p:nvGraphicFramePr>
          <p:cNvPr id="5" name="Gráfico 4"/>
          <p:cNvGraphicFramePr>
            <a:graphicFrameLocks/>
          </p:cNvGraphicFramePr>
          <p:nvPr>
            <p:extLst>
              <p:ext uri="{D42A27DB-BD31-4B8C-83A1-F6EECF244321}">
                <p14:modId xmlns:p14="http://schemas.microsoft.com/office/powerpoint/2010/main" val="3803612284"/>
              </p:ext>
            </p:extLst>
          </p:nvPr>
        </p:nvGraphicFramePr>
        <p:xfrm>
          <a:off x="1507242" y="1128661"/>
          <a:ext cx="6057900" cy="347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2523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5547704" y="1408534"/>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157671" y="1502591"/>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574065" y="1656480"/>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250" y="1627841"/>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535081" y="3368616"/>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5547704" y="2023010"/>
            <a:ext cx="3378775"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Capacitación en materia de gestión documental y administración de archivos</a:t>
            </a:r>
            <a:endParaRPr lang="es-MX" sz="1200" dirty="0">
              <a:latin typeface="Arial" panose="020B0604020202020204" pitchFamily="34" charset="0"/>
              <a:cs typeface="Arial" panose="020B0604020202020204" pitchFamily="34" charset="0"/>
            </a:endParaRPr>
          </a:p>
        </p:txBody>
      </p:sp>
      <p:sp>
        <p:nvSpPr>
          <p:cNvPr id="10" name="CuadroTexto 9"/>
          <p:cNvSpPr txBox="1"/>
          <p:nvPr/>
        </p:nvSpPr>
        <p:spPr>
          <a:xfrm>
            <a:off x="1535081" y="2032197"/>
            <a:ext cx="3378775"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Coordinación General de Archivos.</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1123030" y="3799235"/>
            <a:ext cx="7579366"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Asistencia al </a:t>
            </a:r>
            <a:r>
              <a:rPr lang="es-MX" sz="1200" dirty="0">
                <a:latin typeface="Arial" panose="020B0604020202020204" pitchFamily="34" charset="0"/>
                <a:cs typeface="Arial" panose="020B0604020202020204" pitchFamily="34" charset="0"/>
              </a:rPr>
              <a:t>curso impartido por el Instituto Nacional de Transparencia, Acceso a la Información y Protección de Datos </a:t>
            </a:r>
            <a:r>
              <a:rPr lang="es-MX" sz="1200" dirty="0" smtClean="0">
                <a:latin typeface="Arial" panose="020B0604020202020204" pitchFamily="34" charset="0"/>
                <a:cs typeface="Arial" panose="020B0604020202020204" pitchFamily="34" charset="0"/>
              </a:rPr>
              <a:t>Personales. Tema: Gestión de documentos y administración de Archivos.</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196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sp>
        <p:nvSpPr>
          <p:cNvPr id="4" name="CuadroTexto 3"/>
          <p:cNvSpPr txBox="1"/>
          <p:nvPr/>
        </p:nvSpPr>
        <p:spPr>
          <a:xfrm>
            <a:off x="963562" y="1199537"/>
            <a:ext cx="7698656" cy="3385542"/>
          </a:xfrm>
          <a:prstGeom prst="rect">
            <a:avLst/>
          </a:prstGeom>
          <a:noFill/>
        </p:spPr>
        <p:txBody>
          <a:bodyPr wrap="square" rtlCol="0">
            <a:spAutoFit/>
          </a:bodyPr>
          <a:lstStyle/>
          <a:p>
            <a:pPr marL="400050" indent="-400050">
              <a:buAutoNum type="romanUcPeriod"/>
            </a:pPr>
            <a:r>
              <a:rPr lang="es-MX" sz="1600" b="1" dirty="0">
                <a:solidFill>
                  <a:schemeClr val="accent5">
                    <a:lumMod val="75000"/>
                  </a:schemeClr>
                </a:solidFill>
                <a:latin typeface="Arial" panose="020B0604020202020204" pitchFamily="34" charset="0"/>
                <a:cs typeface="Arial" panose="020B0604020202020204" pitchFamily="34" charset="0"/>
              </a:rPr>
              <a:t>Presentación </a:t>
            </a:r>
          </a:p>
          <a:p>
            <a:pPr marL="400050" indent="-400050">
              <a:buAutoNum type="romanUcPeriod"/>
            </a:pPr>
            <a:endParaRPr lang="es-MX" sz="1600" b="1" dirty="0">
              <a:solidFill>
                <a:schemeClr val="accent5">
                  <a:lumMod val="75000"/>
                </a:schemeClr>
              </a:solidFill>
              <a:latin typeface="Arial" panose="020B0604020202020204" pitchFamily="34" charset="0"/>
              <a:cs typeface="Arial" panose="020B0604020202020204" pitchFamily="34" charset="0"/>
            </a:endParaRPr>
          </a:p>
          <a:p>
            <a:endParaRPr lang="es-MX" sz="1600" b="1" dirty="0">
              <a:solidFill>
                <a:schemeClr val="accent5">
                  <a:lumMod val="75000"/>
                </a:schemeClr>
              </a:solidFill>
              <a:latin typeface="Arial" panose="020B0604020202020204" pitchFamily="34" charset="0"/>
              <a:cs typeface="Arial" panose="020B0604020202020204" pitchFamily="34" charset="0"/>
            </a:endParaRPr>
          </a:p>
          <a:p>
            <a:endParaRPr lang="es-MX" sz="1600" b="1" dirty="0">
              <a:solidFill>
                <a:schemeClr val="accent5">
                  <a:lumMod val="75000"/>
                </a:schemeClr>
              </a:solidFill>
              <a:latin typeface="Arial" panose="020B0604020202020204" pitchFamily="34" charset="0"/>
              <a:cs typeface="Arial" panose="020B0604020202020204" pitchFamily="34" charset="0"/>
            </a:endParaRPr>
          </a:p>
          <a:p>
            <a:r>
              <a:rPr lang="es-MX" sz="1600" b="1" dirty="0">
                <a:solidFill>
                  <a:schemeClr val="accent5">
                    <a:lumMod val="75000"/>
                  </a:schemeClr>
                </a:solidFill>
                <a:latin typeface="Arial" panose="020B0604020202020204" pitchFamily="34" charset="0"/>
                <a:cs typeface="Arial" panose="020B0604020202020204" pitchFamily="34" charset="0"/>
              </a:rPr>
              <a:t>II. Marco Jurídico </a:t>
            </a:r>
          </a:p>
          <a:p>
            <a:endParaRPr lang="es-MX" sz="1600" b="1" dirty="0">
              <a:solidFill>
                <a:schemeClr val="accent5">
                  <a:lumMod val="75000"/>
                </a:schemeClr>
              </a:solidFill>
              <a:latin typeface="Arial" panose="020B0604020202020204" pitchFamily="34" charset="0"/>
              <a:cs typeface="Arial" panose="020B0604020202020204" pitchFamily="34" charset="0"/>
            </a:endParaRPr>
          </a:p>
          <a:p>
            <a:endParaRPr lang="es-MX" sz="1600" b="1" dirty="0">
              <a:solidFill>
                <a:schemeClr val="accent5">
                  <a:lumMod val="75000"/>
                </a:schemeClr>
              </a:solidFill>
              <a:latin typeface="Arial" panose="020B0604020202020204" pitchFamily="34" charset="0"/>
              <a:cs typeface="Arial" panose="020B0604020202020204" pitchFamily="34" charset="0"/>
            </a:endParaRPr>
          </a:p>
          <a:p>
            <a:endParaRPr lang="es-MX" sz="1600" b="1" dirty="0">
              <a:solidFill>
                <a:schemeClr val="accent5">
                  <a:lumMod val="75000"/>
                </a:schemeClr>
              </a:solidFill>
              <a:latin typeface="Arial" panose="020B0604020202020204" pitchFamily="34" charset="0"/>
              <a:cs typeface="Arial" panose="020B0604020202020204" pitchFamily="34" charset="0"/>
            </a:endParaRPr>
          </a:p>
          <a:p>
            <a:r>
              <a:rPr lang="es-MX" sz="1600" b="1" dirty="0">
                <a:solidFill>
                  <a:schemeClr val="accent5">
                    <a:lumMod val="75000"/>
                  </a:schemeClr>
                </a:solidFill>
                <a:latin typeface="Arial" panose="020B0604020202020204" pitchFamily="34" charset="0"/>
                <a:cs typeface="Arial" panose="020B0604020202020204" pitchFamily="34" charset="0"/>
              </a:rPr>
              <a:t>III. Informe anual de cumplimiento del Programa Anual de Desarrollo Archivístico 2021</a:t>
            </a:r>
          </a:p>
          <a:p>
            <a:endParaRPr lang="es-MX" sz="1600" b="1" dirty="0">
              <a:solidFill>
                <a:schemeClr val="accent5">
                  <a:lumMod val="75000"/>
                </a:schemeClr>
              </a:solidFill>
              <a:latin typeface="Arial" panose="020B0604020202020204" pitchFamily="34" charset="0"/>
              <a:cs typeface="Arial" panose="020B0604020202020204" pitchFamily="34" charset="0"/>
            </a:endParaRPr>
          </a:p>
          <a:p>
            <a:endParaRPr lang="es-MX" sz="1600" b="1" dirty="0">
              <a:solidFill>
                <a:schemeClr val="accent5">
                  <a:lumMod val="75000"/>
                </a:schemeClr>
              </a:solidFill>
              <a:latin typeface="Arial" panose="020B0604020202020204" pitchFamily="34" charset="0"/>
              <a:cs typeface="Arial" panose="020B0604020202020204" pitchFamily="34" charset="0"/>
            </a:endParaRPr>
          </a:p>
          <a:p>
            <a:r>
              <a:rPr lang="es-MX" sz="1600" b="1" dirty="0">
                <a:solidFill>
                  <a:schemeClr val="accent5">
                    <a:lumMod val="75000"/>
                  </a:schemeClr>
                </a:solidFill>
                <a:latin typeface="Arial" panose="020B0604020202020204" pitchFamily="34" charset="0"/>
                <a:cs typeface="Arial" panose="020B0604020202020204" pitchFamily="34" charset="0"/>
              </a:rPr>
              <a:t>IV. Aprobación</a:t>
            </a:r>
          </a:p>
        </p:txBody>
      </p:sp>
    </p:spTree>
    <p:extLst>
      <p:ext uri="{BB962C8B-B14F-4D97-AF65-F5344CB8AC3E}">
        <p14:creationId xmlns:p14="http://schemas.microsoft.com/office/powerpoint/2010/main" val="199233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73" y="141042"/>
            <a:ext cx="3191473" cy="179520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1213" y="141042"/>
            <a:ext cx="3286885" cy="1795204"/>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1213" y="3861452"/>
            <a:ext cx="3191473" cy="1795204"/>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156" y="3982659"/>
            <a:ext cx="3191472" cy="1795204"/>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5588" y="2001247"/>
            <a:ext cx="3191472" cy="1795204"/>
          </a:xfrm>
          <a:prstGeom prst="rect">
            <a:avLst/>
          </a:prstGeom>
        </p:spPr>
      </p:pic>
    </p:spTree>
    <p:extLst>
      <p:ext uri="{BB962C8B-B14F-4D97-AF65-F5344CB8AC3E}">
        <p14:creationId xmlns:p14="http://schemas.microsoft.com/office/powerpoint/2010/main" val="3111783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5479753" y="635553"/>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089720" y="729610"/>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217809" y="65941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38" y="613251"/>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16758" y="233446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235169" y="1016045"/>
            <a:ext cx="3786614" cy="1015663"/>
          </a:xfrm>
          <a:prstGeom prst="rect">
            <a:avLst/>
          </a:prstGeom>
          <a:noFill/>
        </p:spPr>
        <p:txBody>
          <a:bodyPr wrap="none" rtlCol="0">
            <a:spAutoFit/>
          </a:bodyPr>
          <a:lstStyle/>
          <a:p>
            <a:r>
              <a:rPr lang="es-MX" sz="1200" dirty="0" smtClean="0">
                <a:latin typeface="Arial" panose="020B0604020202020204" pitchFamily="34" charset="0"/>
                <a:cs typeface="Arial" panose="020B0604020202020204" pitchFamily="34" charset="0"/>
              </a:rPr>
              <a:t>Archivo General de la Nación (AGN)</a:t>
            </a:r>
          </a:p>
          <a:p>
            <a:r>
              <a:rPr lang="es-MX" sz="1200" dirty="0">
                <a:latin typeface="Arial" panose="020B0604020202020204" pitchFamily="34" charset="0"/>
                <a:cs typeface="Arial" panose="020B0604020202020204" pitchFamily="34" charset="0"/>
              </a:rPr>
              <a:t>Instituto Nacional de Transparencia, Acceso a la </a:t>
            </a:r>
            <a:endParaRPr lang="es-MX" sz="1200" dirty="0" smtClean="0">
              <a:latin typeface="Arial" panose="020B0604020202020204" pitchFamily="34" charset="0"/>
              <a:cs typeface="Arial" panose="020B0604020202020204" pitchFamily="34" charset="0"/>
            </a:endParaRPr>
          </a:p>
          <a:p>
            <a:r>
              <a:rPr lang="es-MX" sz="1200" dirty="0" smtClean="0">
                <a:latin typeface="Arial" panose="020B0604020202020204" pitchFamily="34" charset="0"/>
                <a:cs typeface="Arial" panose="020B0604020202020204" pitchFamily="34" charset="0"/>
              </a:rPr>
              <a:t>Información </a:t>
            </a:r>
            <a:r>
              <a:rPr lang="es-MX" sz="1200" dirty="0">
                <a:latin typeface="Arial" panose="020B0604020202020204" pitchFamily="34" charset="0"/>
                <a:cs typeface="Arial" panose="020B0604020202020204" pitchFamily="34" charset="0"/>
              </a:rPr>
              <a:t>y Protección de Datos </a:t>
            </a:r>
            <a:r>
              <a:rPr lang="es-MX" sz="1200" dirty="0" smtClean="0">
                <a:latin typeface="Arial" panose="020B0604020202020204" pitchFamily="34" charset="0"/>
                <a:cs typeface="Arial" panose="020B0604020202020204" pitchFamily="34" charset="0"/>
              </a:rPr>
              <a:t>Personales (INAI)</a:t>
            </a:r>
          </a:p>
          <a:p>
            <a:r>
              <a:rPr lang="es-MX" sz="1200" dirty="0" smtClean="0">
                <a:latin typeface="Arial" panose="020B0604020202020204" pitchFamily="34" charset="0"/>
                <a:cs typeface="Arial" panose="020B0604020202020204" pitchFamily="34" charset="0"/>
              </a:rPr>
              <a:t>Coordinación General de Archivos del CEN.</a:t>
            </a:r>
          </a:p>
          <a:p>
            <a:r>
              <a:rPr lang="es-MX" sz="1200" dirty="0" smtClean="0">
                <a:latin typeface="Arial" panose="020B0604020202020204" pitchFamily="34" charset="0"/>
                <a:cs typeface="Arial" panose="020B0604020202020204" pitchFamily="34" charset="0"/>
              </a:rPr>
              <a:t>Instituto Nacional Demócrata (NDI)</a:t>
            </a:r>
            <a:endParaRPr lang="es-MX" sz="1200" dirty="0">
              <a:latin typeface="Arial" panose="020B0604020202020204" pitchFamily="34" charset="0"/>
              <a:cs typeface="Arial" panose="020B0604020202020204" pitchFamily="34" charset="0"/>
            </a:endParaRPr>
          </a:p>
        </p:txBody>
      </p:sp>
      <p:sp>
        <p:nvSpPr>
          <p:cNvPr id="10" name="CuadroTexto 9"/>
          <p:cNvSpPr txBox="1"/>
          <p:nvPr/>
        </p:nvSpPr>
        <p:spPr>
          <a:xfrm>
            <a:off x="5464235" y="1193000"/>
            <a:ext cx="3618298" cy="646331"/>
          </a:xfrm>
          <a:prstGeom prst="rect">
            <a:avLst/>
          </a:prstGeom>
          <a:noFill/>
        </p:spPr>
        <p:txBody>
          <a:bodyPr wrap="none" rtlCol="0">
            <a:spAutoFit/>
          </a:bodyPr>
          <a:lstStyle/>
          <a:p>
            <a:pPr algn="just"/>
            <a:r>
              <a:rPr lang="es-MX" sz="1200" dirty="0" smtClean="0">
                <a:latin typeface="Arial" panose="020B0604020202020204" pitchFamily="34" charset="0"/>
                <a:cs typeface="Arial" panose="020B0604020202020204" pitchFamily="34" charset="0"/>
              </a:rPr>
              <a:t>Participación en la presentación de la Metodología</a:t>
            </a:r>
          </a:p>
          <a:p>
            <a:pPr algn="just"/>
            <a:r>
              <a:rPr lang="es-MX" sz="1200" dirty="0" smtClean="0">
                <a:latin typeface="Arial" panose="020B0604020202020204" pitchFamily="34" charset="0"/>
                <a:cs typeface="Arial" panose="020B0604020202020204" pitchFamily="34" charset="0"/>
              </a:rPr>
              <a:t> para la elaboración de Instrumentos de control y </a:t>
            </a:r>
          </a:p>
          <a:p>
            <a:pPr algn="just"/>
            <a:r>
              <a:rPr lang="es-MX" sz="1200" dirty="0" smtClean="0">
                <a:latin typeface="Arial" panose="020B0604020202020204" pitchFamily="34" charset="0"/>
                <a:cs typeface="Arial" panose="020B0604020202020204" pitchFamily="34" charset="0"/>
              </a:rPr>
              <a:t>Consulta Archivísticos.  </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1065040" y="2623903"/>
            <a:ext cx="7665667"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Participación en la sesión de presentación el pasado miércoles 10 de noviembre del 2021. </a:t>
            </a:r>
          </a:p>
        </p:txBody>
      </p:sp>
      <p:pic>
        <p:nvPicPr>
          <p:cNvPr id="12" name="Imagen 11"/>
          <p:cNvPicPr>
            <a:picLocks noChangeAspect="1"/>
          </p:cNvPicPr>
          <p:nvPr/>
        </p:nvPicPr>
        <p:blipFill rotWithShape="1">
          <a:blip r:embed="rId5"/>
          <a:srcRect l="7426" t="25208" r="41949" b="23395"/>
          <a:stretch/>
        </p:blipFill>
        <p:spPr>
          <a:xfrm>
            <a:off x="317003" y="3190341"/>
            <a:ext cx="4091156" cy="2336370"/>
          </a:xfrm>
          <a:prstGeom prst="rect">
            <a:avLst/>
          </a:prstGeom>
        </p:spPr>
      </p:pic>
      <p:pic>
        <p:nvPicPr>
          <p:cNvPr id="13" name="Imagen 12"/>
          <p:cNvPicPr>
            <a:picLocks noChangeAspect="1"/>
          </p:cNvPicPr>
          <p:nvPr/>
        </p:nvPicPr>
        <p:blipFill rotWithShape="1">
          <a:blip r:embed="rId6"/>
          <a:srcRect l="7789" t="25683" r="42124" b="24288"/>
          <a:stretch/>
        </p:blipFill>
        <p:spPr>
          <a:xfrm>
            <a:off x="4639551" y="3190341"/>
            <a:ext cx="4091156" cy="2212564"/>
          </a:xfrm>
          <a:prstGeom prst="rect">
            <a:avLst/>
          </a:prstGeom>
        </p:spPr>
      </p:pic>
    </p:spTree>
    <p:extLst>
      <p:ext uri="{BB962C8B-B14F-4D97-AF65-F5344CB8AC3E}">
        <p14:creationId xmlns:p14="http://schemas.microsoft.com/office/powerpoint/2010/main" val="335781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14" name="Imagen 13"/>
          <p:cNvPicPr>
            <a:picLocks noChangeAspect="1"/>
          </p:cNvPicPr>
          <p:nvPr/>
        </p:nvPicPr>
        <p:blipFill rotWithShape="1">
          <a:blip r:embed="rId3"/>
          <a:srcRect l="6861" t="34718" r="41395" b="23592"/>
          <a:stretch/>
        </p:blipFill>
        <p:spPr>
          <a:xfrm>
            <a:off x="368489" y="661599"/>
            <a:ext cx="4011487" cy="2256335"/>
          </a:xfrm>
          <a:prstGeom prst="rect">
            <a:avLst/>
          </a:prstGeom>
        </p:spPr>
      </p:pic>
      <p:pic>
        <p:nvPicPr>
          <p:cNvPr id="15" name="Imagen 14"/>
          <p:cNvPicPr>
            <a:picLocks noChangeAspect="1"/>
          </p:cNvPicPr>
          <p:nvPr/>
        </p:nvPicPr>
        <p:blipFill rotWithShape="1">
          <a:blip r:embed="rId4"/>
          <a:srcRect l="7675" t="24935" r="42093" b="24419"/>
          <a:stretch/>
        </p:blipFill>
        <p:spPr>
          <a:xfrm>
            <a:off x="5018869" y="3141004"/>
            <a:ext cx="3689195" cy="2419612"/>
          </a:xfrm>
          <a:prstGeom prst="rect">
            <a:avLst/>
          </a:prstGeom>
        </p:spPr>
      </p:pic>
      <p:pic>
        <p:nvPicPr>
          <p:cNvPr id="16" name="Imagen 15"/>
          <p:cNvPicPr>
            <a:picLocks noChangeAspect="1"/>
          </p:cNvPicPr>
          <p:nvPr/>
        </p:nvPicPr>
        <p:blipFill rotWithShape="1">
          <a:blip r:embed="rId5"/>
          <a:srcRect l="6491" t="21813" r="36228" b="18928"/>
          <a:stretch/>
        </p:blipFill>
        <p:spPr>
          <a:xfrm>
            <a:off x="437725" y="3269020"/>
            <a:ext cx="3942251" cy="2419612"/>
          </a:xfrm>
          <a:prstGeom prst="rect">
            <a:avLst/>
          </a:prstGeom>
        </p:spPr>
      </p:pic>
      <p:pic>
        <p:nvPicPr>
          <p:cNvPr id="17" name="Imagen 16"/>
          <p:cNvPicPr>
            <a:picLocks noChangeAspect="1"/>
          </p:cNvPicPr>
          <p:nvPr/>
        </p:nvPicPr>
        <p:blipFill rotWithShape="1">
          <a:blip r:embed="rId6" cstate="print">
            <a:extLst>
              <a:ext uri="{28A0092B-C50C-407E-A947-70E740481C1C}">
                <a14:useLocalDpi xmlns:a14="http://schemas.microsoft.com/office/drawing/2010/main" val="0"/>
              </a:ext>
            </a:extLst>
          </a:blip>
          <a:srcRect t="3384"/>
          <a:stretch/>
        </p:blipFill>
        <p:spPr>
          <a:xfrm>
            <a:off x="4969997" y="661599"/>
            <a:ext cx="3738067" cy="2257227"/>
          </a:xfrm>
          <a:prstGeom prst="rect">
            <a:avLst/>
          </a:prstGeom>
        </p:spPr>
      </p:pic>
    </p:spTree>
    <p:extLst>
      <p:ext uri="{BB962C8B-B14F-4D97-AF65-F5344CB8AC3E}">
        <p14:creationId xmlns:p14="http://schemas.microsoft.com/office/powerpoint/2010/main" val="91717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sp>
        <p:nvSpPr>
          <p:cNvPr id="4" name="CuadroTexto 3"/>
          <p:cNvSpPr txBox="1"/>
          <p:nvPr/>
        </p:nvSpPr>
        <p:spPr>
          <a:xfrm>
            <a:off x="1077692" y="350061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635369357"/>
              </p:ext>
            </p:extLst>
          </p:nvPr>
        </p:nvGraphicFramePr>
        <p:xfrm>
          <a:off x="760756" y="4799185"/>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Para</a:t>
                      </a:r>
                      <a:r>
                        <a:rPr lang="es-MX" sz="1000" b="0" baseline="0" dirty="0" smtClean="0">
                          <a:latin typeface="Arial" panose="020B0604020202020204" pitchFamily="34" charset="0"/>
                          <a:cs typeface="Arial" panose="020B0604020202020204" pitchFamily="34" charset="0"/>
                        </a:rPr>
                        <a:t> su consulta se encuentra disponible en </a:t>
                      </a:r>
                      <a:r>
                        <a:rPr lang="es-MX" sz="1000" b="0" baseline="0" dirty="0" smtClean="0">
                          <a:latin typeface="Arial" panose="020B0604020202020204" pitchFamily="34" charset="0"/>
                          <a:cs typeface="Arial" panose="020B0604020202020204" pitchFamily="34" charset="0"/>
                          <a:hlinkClick r:id="rId3"/>
                        </a:rPr>
                        <a:t>http://transparencia.pan.org.mx/infografias/metodolog%C3%ADa-documento-oficial.pdf</a:t>
                      </a:r>
                      <a:r>
                        <a:rPr lang="es-MX" sz="1000" b="0" baseline="0" dirty="0" smtClean="0">
                          <a:latin typeface="Arial" panose="020B0604020202020204" pitchFamily="34" charset="0"/>
                          <a:cs typeface="Arial" panose="020B0604020202020204" pitchFamily="34" charset="0"/>
                        </a:rPr>
                        <a:t>  y en YouTube: https://www.youtube.com/watch?v=F7Egmcl7dgo</a:t>
                      </a:r>
                      <a:endParaRPr lang="es-MX" sz="1000" b="0" dirty="0" smtClean="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6" name="Rectángulo 5"/>
          <p:cNvSpPr/>
          <p:nvPr/>
        </p:nvSpPr>
        <p:spPr>
          <a:xfrm>
            <a:off x="760756" y="3835901"/>
            <a:ext cx="7416636" cy="646331"/>
          </a:xfrm>
          <a:prstGeom prst="rect">
            <a:avLst/>
          </a:prstGeom>
        </p:spPr>
        <p:txBody>
          <a:bodyPr wrap="square">
            <a:spAutoFit/>
          </a:bodyPr>
          <a:lstStyle/>
          <a:p>
            <a:pPr algn="just"/>
            <a:r>
              <a:rPr lang="es-MX" sz="1200" dirty="0" smtClean="0">
                <a:latin typeface="Arial" panose="020B0604020202020204" pitchFamily="34" charset="0"/>
                <a:cs typeface="Arial" panose="020B0604020202020204" pitchFamily="34" charset="0"/>
              </a:rPr>
              <a:t>El documento denominado Guía. Metodología para </a:t>
            </a:r>
            <a:r>
              <a:rPr lang="es-MX" sz="1200" dirty="0">
                <a:latin typeface="Arial" panose="020B0604020202020204" pitchFamily="34" charset="0"/>
                <a:cs typeface="Arial" panose="020B0604020202020204" pitchFamily="34" charset="0"/>
              </a:rPr>
              <a:t>la elaboración de Instrumentos de control y </a:t>
            </a:r>
            <a:r>
              <a:rPr lang="es-MX" sz="1200" dirty="0" smtClean="0">
                <a:latin typeface="Arial" panose="020B0604020202020204" pitchFamily="34" charset="0"/>
                <a:cs typeface="Arial" panose="020B0604020202020204" pitchFamily="34" charset="0"/>
              </a:rPr>
              <a:t> Consulta Archivísticos, se socializó por correo electrónico con los Presidentes y Secretarios de las Comisiones de Vigilancia de los Comités Directivos Estatales.</a:t>
            </a:r>
            <a:endParaRPr lang="es-MX" sz="12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4"/>
          <a:srcRect l="7807" t="25400" r="41930" b="24230"/>
          <a:stretch/>
        </p:blipFill>
        <p:spPr>
          <a:xfrm>
            <a:off x="5135827" y="1484171"/>
            <a:ext cx="3563759" cy="2256335"/>
          </a:xfrm>
          <a:prstGeom prst="rect">
            <a:avLst/>
          </a:prstGeom>
        </p:spPr>
      </p:pic>
      <p:pic>
        <p:nvPicPr>
          <p:cNvPr id="8" name="Imagen 7"/>
          <p:cNvPicPr>
            <a:picLocks noChangeAspect="1"/>
          </p:cNvPicPr>
          <p:nvPr/>
        </p:nvPicPr>
        <p:blipFill rotWithShape="1">
          <a:blip r:embed="rId5"/>
          <a:srcRect l="7442" t="24728" r="41628" b="23385"/>
          <a:stretch/>
        </p:blipFill>
        <p:spPr>
          <a:xfrm>
            <a:off x="346272" y="574861"/>
            <a:ext cx="4189920" cy="2419613"/>
          </a:xfrm>
          <a:prstGeom prst="rect">
            <a:avLst/>
          </a:prstGeom>
        </p:spPr>
      </p:pic>
    </p:spTree>
    <p:extLst>
      <p:ext uri="{BB962C8B-B14F-4D97-AF65-F5344CB8AC3E}">
        <p14:creationId xmlns:p14="http://schemas.microsoft.com/office/powerpoint/2010/main" val="3334499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771641" y="1585474"/>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381608" y="1679531"/>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72333" y="1723950"/>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862" y="1677784"/>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46591" y="3272398"/>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4631128"/>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1446592" y="2162118"/>
            <a:ext cx="3115340"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Consejo Nacional de Archivos (CONARCH)</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5191662" y="2163501"/>
            <a:ext cx="3115340" cy="646331"/>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Participación como invitado en la segunda Sesión Ordinaria de 2021, del Consejo Nacional de Archivos.</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1187024" y="3660069"/>
            <a:ext cx="7119977"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Participación como invitado a la Segunda Sesión Ordinaria de 2021, donde se resaltó la importancia de los procesos institucionales y la planeación estratégica, para la elaboración del Cuadro general de clasificación archivística, instrumento base para la organización de archivos.</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153277" y="4969523"/>
            <a:ext cx="7257076"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Invitación mediante oficio CONARCH/ST/071/2021 del 25 de noviembre de 2021.</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47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rotWithShape="1">
          <a:blip r:embed="rId3"/>
          <a:srcRect l="45527" t="22125" r="23070" b="4893"/>
          <a:stretch/>
        </p:blipFill>
        <p:spPr>
          <a:xfrm>
            <a:off x="467835" y="335995"/>
            <a:ext cx="3666833" cy="4326772"/>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919783390"/>
              </p:ext>
            </p:extLst>
          </p:nvPr>
        </p:nvGraphicFramePr>
        <p:xfrm>
          <a:off x="764854" y="4889787"/>
          <a:ext cx="7550872" cy="7416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La sesión virtual</a:t>
                      </a:r>
                      <a:r>
                        <a:rPr lang="es-MX" sz="1000" b="0" baseline="0" dirty="0" smtClean="0">
                          <a:latin typeface="Arial" panose="020B0604020202020204" pitchFamily="34" charset="0"/>
                          <a:cs typeface="Arial" panose="020B0604020202020204" pitchFamily="34" charset="0"/>
                        </a:rPr>
                        <a:t> la puede se puede consultar en https://www.youtube.com/watch?v=_Q9Ihojn7iU</a:t>
                      </a:r>
                      <a:endParaRPr lang="es-MX" sz="1000" b="0" dirty="0" smtClean="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pic>
        <p:nvPicPr>
          <p:cNvPr id="6" name="Imagen 5"/>
          <p:cNvPicPr>
            <a:picLocks noChangeAspect="1"/>
          </p:cNvPicPr>
          <p:nvPr/>
        </p:nvPicPr>
        <p:blipFill rotWithShape="1">
          <a:blip r:embed="rId4"/>
          <a:srcRect l="6491" t="24464" r="41579" b="22982"/>
          <a:stretch/>
        </p:blipFill>
        <p:spPr>
          <a:xfrm>
            <a:off x="4265970" y="179833"/>
            <a:ext cx="4074694" cy="2319548"/>
          </a:xfrm>
          <a:prstGeom prst="rect">
            <a:avLst/>
          </a:prstGeom>
        </p:spPr>
      </p:pic>
      <p:pic>
        <p:nvPicPr>
          <p:cNvPr id="7" name="Imagen 6"/>
          <p:cNvPicPr>
            <a:picLocks noChangeAspect="1"/>
          </p:cNvPicPr>
          <p:nvPr/>
        </p:nvPicPr>
        <p:blipFill rotWithShape="1">
          <a:blip r:embed="rId5"/>
          <a:srcRect l="7192" t="24308" r="41843" b="24074"/>
          <a:stretch/>
        </p:blipFill>
        <p:spPr>
          <a:xfrm>
            <a:off x="4265970" y="2534592"/>
            <a:ext cx="4074694" cy="2321384"/>
          </a:xfrm>
          <a:prstGeom prst="rect">
            <a:avLst/>
          </a:prstGeom>
        </p:spPr>
      </p:pic>
    </p:spTree>
    <p:extLst>
      <p:ext uri="{BB962C8B-B14F-4D97-AF65-F5344CB8AC3E}">
        <p14:creationId xmlns:p14="http://schemas.microsoft.com/office/powerpoint/2010/main" val="147669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8"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908331" y="1518800"/>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5518298" y="161285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1818732" y="1463039"/>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11"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901" y="1301699"/>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1425891" y="3075630"/>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3" name="CuadroTexto 12"/>
          <p:cNvSpPr txBox="1"/>
          <p:nvPr/>
        </p:nvSpPr>
        <p:spPr>
          <a:xfrm>
            <a:off x="1446592" y="448450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4" name="CuadroTexto 13"/>
          <p:cNvSpPr txBox="1"/>
          <p:nvPr/>
        </p:nvSpPr>
        <p:spPr>
          <a:xfrm>
            <a:off x="1637978" y="1888579"/>
            <a:ext cx="3115340" cy="461665"/>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Archivo General de la Nación.</a:t>
            </a:r>
          </a:p>
          <a:p>
            <a:r>
              <a:rPr lang="es-MX" sz="1200" dirty="0" smtClean="0">
                <a:latin typeface="Arial" panose="020B0604020202020204" pitchFamily="34" charset="0"/>
                <a:cs typeface="Arial" panose="020B0604020202020204" pitchFamily="34" charset="0"/>
              </a:rPr>
              <a:t>Coordinación General de Archivos.</a:t>
            </a:r>
            <a:endParaRPr lang="es-MX" sz="1200" dirty="0">
              <a:latin typeface="Arial" panose="020B0604020202020204" pitchFamily="34" charset="0"/>
              <a:cs typeface="Arial" panose="020B0604020202020204" pitchFamily="34" charset="0"/>
            </a:endParaRPr>
          </a:p>
        </p:txBody>
      </p:sp>
      <p:sp>
        <p:nvSpPr>
          <p:cNvPr id="15" name="CuadroTexto 14"/>
          <p:cNvSpPr txBox="1"/>
          <p:nvPr/>
        </p:nvSpPr>
        <p:spPr>
          <a:xfrm>
            <a:off x="5068749" y="1975897"/>
            <a:ext cx="3115340"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Entrega de reconocimientos a los Responsables de Archivo de Trámite. </a:t>
            </a:r>
            <a:endParaRPr lang="es-MX" sz="1200" dirty="0">
              <a:latin typeface="Arial" panose="020B0604020202020204" pitchFamily="34" charset="0"/>
              <a:cs typeface="Arial" panose="020B0604020202020204" pitchFamily="34" charset="0"/>
            </a:endParaRPr>
          </a:p>
        </p:txBody>
      </p:sp>
      <p:sp>
        <p:nvSpPr>
          <p:cNvPr id="16" name="CuadroTexto 15"/>
          <p:cNvSpPr txBox="1"/>
          <p:nvPr/>
        </p:nvSpPr>
        <p:spPr>
          <a:xfrm>
            <a:off x="1102202" y="3416507"/>
            <a:ext cx="7302232"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Derivado del compromiso y desarrollo de las actividades encaminadas al fortalecimiento del Sistema Institucional del CEN, el Archivo General de la Nación, otorgó reconocimientos a los Titulares de las Unidades Administrativas y  responsables de Archivo de Trámite.</a:t>
            </a:r>
            <a:endParaRPr lang="es-MX" sz="1200" dirty="0">
              <a:latin typeface="Arial" panose="020B0604020202020204" pitchFamily="34" charset="0"/>
              <a:cs typeface="Arial" panose="020B0604020202020204" pitchFamily="34" charset="0"/>
            </a:endParaRPr>
          </a:p>
        </p:txBody>
      </p:sp>
      <p:sp>
        <p:nvSpPr>
          <p:cNvPr id="17" name="CuadroTexto 16"/>
          <p:cNvSpPr txBox="1"/>
          <p:nvPr/>
        </p:nvSpPr>
        <p:spPr>
          <a:xfrm>
            <a:off x="1257215" y="4862527"/>
            <a:ext cx="7302232"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Reconocimientos </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251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9" y="491425"/>
            <a:ext cx="4555620" cy="256011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539" y="3160196"/>
            <a:ext cx="4801583" cy="2698343"/>
          </a:xfrm>
          <a:prstGeom prst="rect">
            <a:avLst/>
          </a:prstGeom>
        </p:spPr>
      </p:pic>
    </p:spTree>
    <p:extLst>
      <p:ext uri="{BB962C8B-B14F-4D97-AF65-F5344CB8AC3E}">
        <p14:creationId xmlns:p14="http://schemas.microsoft.com/office/powerpoint/2010/main" val="558896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431" y="571585"/>
            <a:ext cx="4219634" cy="237130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84" y="3402419"/>
            <a:ext cx="4290738" cy="2411263"/>
          </a:xfrm>
          <a:prstGeom prst="rect">
            <a:avLst/>
          </a:prstGeom>
        </p:spPr>
      </p:pic>
    </p:spTree>
    <p:extLst>
      <p:ext uri="{BB962C8B-B14F-4D97-AF65-F5344CB8AC3E}">
        <p14:creationId xmlns:p14="http://schemas.microsoft.com/office/powerpoint/2010/main" val="2415974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rotWithShape="1">
          <a:blip r:embed="rId3"/>
          <a:srcRect l="45175" t="23373" r="23246" b="6452"/>
          <a:stretch/>
        </p:blipFill>
        <p:spPr>
          <a:xfrm>
            <a:off x="5102085" y="502694"/>
            <a:ext cx="3209543" cy="4011930"/>
          </a:xfrm>
          <a:prstGeom prst="rect">
            <a:avLst/>
          </a:prstGeom>
          <a:ln w="88900" cap="sq" cmpd="thickThin">
            <a:solidFill>
              <a:srgbClr val="0064AC"/>
            </a:solidFill>
            <a:prstDash val="solid"/>
            <a:miter lim="800000"/>
          </a:ln>
          <a:effectLst>
            <a:innerShdw blurRad="76200">
              <a:srgbClr val="000000"/>
            </a:innerShdw>
          </a:effectLst>
        </p:spPr>
      </p:pic>
      <p:pic>
        <p:nvPicPr>
          <p:cNvPr id="5" name="Imagen 4"/>
          <p:cNvPicPr>
            <a:picLocks noChangeAspect="1"/>
          </p:cNvPicPr>
          <p:nvPr/>
        </p:nvPicPr>
        <p:blipFill rotWithShape="1">
          <a:blip r:embed="rId4"/>
          <a:srcRect l="45439" t="22436" r="22982" b="5517"/>
          <a:stretch/>
        </p:blipFill>
        <p:spPr>
          <a:xfrm>
            <a:off x="760756" y="502694"/>
            <a:ext cx="3209543" cy="4011930"/>
          </a:xfrm>
          <a:prstGeom prst="rect">
            <a:avLst/>
          </a:prstGeom>
          <a:ln w="88900" cap="sq" cmpd="thickThin">
            <a:solidFill>
              <a:srgbClr val="0064AC"/>
            </a:solidFill>
            <a:prstDash val="solid"/>
            <a:miter lim="800000"/>
          </a:ln>
          <a:effectLst>
            <a:innerShdw blurRad="76200">
              <a:srgbClr val="000000"/>
            </a:innerShdw>
          </a:effectLst>
        </p:spPr>
      </p:pic>
      <p:graphicFrame>
        <p:nvGraphicFramePr>
          <p:cNvPr id="6" name="Tabla 5"/>
          <p:cNvGraphicFramePr>
            <a:graphicFrameLocks noGrp="1"/>
          </p:cNvGraphicFramePr>
          <p:nvPr>
            <p:extLst>
              <p:ext uri="{D42A27DB-BD31-4B8C-83A1-F6EECF244321}">
                <p14:modId xmlns:p14="http://schemas.microsoft.com/office/powerpoint/2010/main" val="3810029160"/>
              </p:ext>
            </p:extLst>
          </p:nvPr>
        </p:nvGraphicFramePr>
        <p:xfrm>
          <a:off x="760756" y="4883271"/>
          <a:ext cx="7550872" cy="7416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a:t>
                      </a: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Tree>
    <p:extLst>
      <p:ext uri="{BB962C8B-B14F-4D97-AF65-F5344CB8AC3E}">
        <p14:creationId xmlns:p14="http://schemas.microsoft.com/office/powerpoint/2010/main" val="3274431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sp>
        <p:nvSpPr>
          <p:cNvPr id="4" name="Rectángulo 3"/>
          <p:cNvSpPr/>
          <p:nvPr/>
        </p:nvSpPr>
        <p:spPr>
          <a:xfrm>
            <a:off x="640220" y="715400"/>
            <a:ext cx="2101857" cy="369332"/>
          </a:xfrm>
          <a:prstGeom prst="rect">
            <a:avLst/>
          </a:prstGeom>
        </p:spPr>
        <p:txBody>
          <a:bodyPr wrap="none">
            <a:spAutoFit/>
          </a:bodyPr>
          <a:lstStyle/>
          <a:p>
            <a:pPr marL="400050" indent="-400050">
              <a:buAutoNum type="romanUcPeriod"/>
            </a:pPr>
            <a:r>
              <a:rPr lang="es-MX" b="1" dirty="0">
                <a:solidFill>
                  <a:schemeClr val="accent5">
                    <a:lumMod val="75000"/>
                  </a:schemeClr>
                </a:solidFill>
                <a:latin typeface="Arial" panose="020B0604020202020204" pitchFamily="34" charset="0"/>
                <a:cs typeface="Arial" panose="020B0604020202020204" pitchFamily="34" charset="0"/>
              </a:rPr>
              <a:t>Presentación </a:t>
            </a:r>
          </a:p>
        </p:txBody>
      </p:sp>
      <p:sp>
        <p:nvSpPr>
          <p:cNvPr id="5" name="CuadroTexto 4"/>
          <p:cNvSpPr txBox="1"/>
          <p:nvPr/>
        </p:nvSpPr>
        <p:spPr>
          <a:xfrm>
            <a:off x="640220" y="1394138"/>
            <a:ext cx="8170607" cy="4247317"/>
          </a:xfrm>
          <a:prstGeom prst="rect">
            <a:avLst/>
          </a:prstGeom>
          <a:noFill/>
        </p:spPr>
        <p:txBody>
          <a:bodyPr wrap="square" rtlCol="0">
            <a:spAutoFit/>
          </a:bodyPr>
          <a:lstStyle/>
          <a:p>
            <a:pPr algn="just">
              <a:lnSpc>
                <a:spcPct val="150000"/>
              </a:lnSpc>
            </a:pPr>
            <a:r>
              <a:rPr lang="es-MX" sz="1200" dirty="0">
                <a:latin typeface="Arial" panose="020B0604020202020204" pitchFamily="34" charset="0"/>
                <a:cs typeface="Arial" panose="020B0604020202020204" pitchFamily="34" charset="0"/>
              </a:rPr>
              <a:t>De conformidad con lo </a:t>
            </a:r>
            <a:r>
              <a:rPr lang="es-MX" sz="1200" dirty="0" smtClean="0">
                <a:latin typeface="Arial" panose="020B0604020202020204" pitchFamily="34" charset="0"/>
                <a:cs typeface="Arial" panose="020B0604020202020204" pitchFamily="34" charset="0"/>
              </a:rPr>
              <a:t>establecido en el artículo 26 de la Ley General de Archivos y en seguimiento a las acciones de seguimiento establecidas en el Programa Anual de Desarrollo Archivístico 2019, 2020 y 2021, el presente informe anual de cumplimiento describe las acciones encaminadas al fortalecimiento del Sistema Institucional de Archivos. </a:t>
            </a:r>
          </a:p>
          <a:p>
            <a:pPr algn="just">
              <a:lnSpc>
                <a:spcPct val="150000"/>
              </a:lnSpc>
            </a:pPr>
            <a:endParaRPr lang="es-MX" sz="1200" dirty="0" smtClean="0">
              <a:latin typeface="Arial" panose="020B0604020202020204" pitchFamily="34" charset="0"/>
              <a:cs typeface="Arial" panose="020B0604020202020204" pitchFamily="34" charset="0"/>
            </a:endParaRPr>
          </a:p>
          <a:p>
            <a:pPr algn="just">
              <a:lnSpc>
                <a:spcPct val="150000"/>
              </a:lnSpc>
            </a:pPr>
            <a:r>
              <a:rPr lang="es-MX" sz="1200" dirty="0" smtClean="0">
                <a:latin typeface="Arial" panose="020B0604020202020204" pitchFamily="34" charset="0"/>
                <a:cs typeface="Arial" panose="020B0604020202020204" pitchFamily="34" charset="0"/>
              </a:rPr>
              <a:t>En cada actividad descrita se identifica el estatus y las personas responsables de su ejecución</a:t>
            </a:r>
            <a:r>
              <a:rPr lang="es-MX" sz="1200" dirty="0">
                <a:latin typeface="Arial" panose="020B0604020202020204" pitchFamily="34" charset="0"/>
                <a:cs typeface="Arial" panose="020B0604020202020204" pitchFamily="34" charset="0"/>
              </a:rPr>
              <a:t> </a:t>
            </a:r>
            <a:r>
              <a:rPr lang="es-MX" sz="1200" dirty="0" smtClean="0">
                <a:latin typeface="Arial" panose="020B0604020202020204" pitchFamily="34" charset="0"/>
                <a:cs typeface="Arial" panose="020B0604020202020204" pitchFamily="34" charset="0"/>
              </a:rPr>
              <a:t>y cumplimiento.</a:t>
            </a:r>
          </a:p>
          <a:p>
            <a:pPr algn="just">
              <a:lnSpc>
                <a:spcPct val="150000"/>
              </a:lnSpc>
            </a:pPr>
            <a:endParaRPr lang="es-MX" sz="1200" dirty="0">
              <a:latin typeface="Arial" panose="020B0604020202020204" pitchFamily="34" charset="0"/>
              <a:cs typeface="Arial" panose="020B0604020202020204" pitchFamily="34" charset="0"/>
            </a:endParaRPr>
          </a:p>
          <a:p>
            <a:pPr algn="just">
              <a:lnSpc>
                <a:spcPct val="150000"/>
              </a:lnSpc>
            </a:pPr>
            <a:r>
              <a:rPr lang="es-MX" sz="1200" dirty="0" smtClean="0">
                <a:latin typeface="Arial" panose="020B0604020202020204" pitchFamily="34" charset="0"/>
                <a:cs typeface="Arial" panose="020B0604020202020204" pitchFamily="34" charset="0"/>
              </a:rPr>
              <a:t>Cabe mencionar y resaltar la importancia de su colaboración de cada uno de los responsables de archivo de trámite de las Unidades Administrativas, archivo de concentración y archivo histórico y de manera paralela el grupo interdisciplinario en materia de archivo, para llevar a cabo las actividades establecidas en el Programa Anual de Desarrollo Archivístico 2021.</a:t>
            </a:r>
          </a:p>
          <a:p>
            <a:pPr algn="just">
              <a:lnSpc>
                <a:spcPct val="150000"/>
              </a:lnSpc>
            </a:pPr>
            <a:endParaRPr lang="es-MX" sz="1200" dirty="0">
              <a:latin typeface="Arial" panose="020B0604020202020204" pitchFamily="34" charset="0"/>
              <a:cs typeface="Arial" panose="020B0604020202020204" pitchFamily="34" charset="0"/>
            </a:endParaRPr>
          </a:p>
          <a:p>
            <a:pPr algn="just">
              <a:lnSpc>
                <a:spcPct val="150000"/>
              </a:lnSpc>
            </a:pPr>
            <a:r>
              <a:rPr lang="es-MX" sz="1200" dirty="0" smtClean="0">
                <a:latin typeface="Arial" panose="020B0604020202020204" pitchFamily="34" charset="0"/>
                <a:cs typeface="Arial" panose="020B0604020202020204" pitchFamily="34" charset="0"/>
              </a:rPr>
              <a:t>La Coordinación General de Archivos, aplaude y agradece el compromiso por parte de los Titulares de las Unidades Administrativas, Responsables de Archivo de Trámite y Responsable del Archivo Histórico, en la contribución, desarrollo y cumplimiento de las actividades en miras del fortalecimiento del Sistema Institucional de Archivos del CEN.</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125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908331" y="888181"/>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518298" y="982238"/>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727292" y="94916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461" y="787822"/>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343595" y="237432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32620" y="396939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5430135" y="1403895"/>
            <a:ext cx="3115340"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Actualización del Registro Nacional del Archivos </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1644846" y="1406757"/>
            <a:ext cx="3115340"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Coordinación General de Archivos.</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1243243" y="2732922"/>
            <a:ext cx="7302232"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Actualización de las Constancias de Referendo al Registro Nacional de Archivos, emitidas por el Archivo General de la Nación.</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343595" y="4383989"/>
            <a:ext cx="7302232"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Constancias de Refrendo de los Archivos de Trámite, Concentración e Histórico. </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491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rotWithShape="1">
          <a:blip r:embed="rId3"/>
          <a:srcRect l="45614" t="22592" r="23158" b="7076"/>
          <a:stretch/>
        </p:blipFill>
        <p:spPr>
          <a:xfrm>
            <a:off x="545432" y="577516"/>
            <a:ext cx="3735569" cy="4732420"/>
          </a:xfrm>
          <a:prstGeom prst="rect">
            <a:avLst/>
          </a:prstGeom>
          <a:ln w="15875">
            <a:solidFill>
              <a:schemeClr val="accent1">
                <a:lumMod val="75000"/>
              </a:schemeClr>
            </a:solidFill>
          </a:ln>
        </p:spPr>
      </p:pic>
      <p:pic>
        <p:nvPicPr>
          <p:cNvPr id="5" name="Imagen 4"/>
          <p:cNvPicPr>
            <a:picLocks noChangeAspect="1"/>
          </p:cNvPicPr>
          <p:nvPr/>
        </p:nvPicPr>
        <p:blipFill rotWithShape="1">
          <a:blip r:embed="rId4"/>
          <a:srcRect l="45527" t="22592" r="22894" b="7232"/>
          <a:stretch/>
        </p:blipFill>
        <p:spPr>
          <a:xfrm>
            <a:off x="4908885" y="577516"/>
            <a:ext cx="3747435" cy="4732420"/>
          </a:xfrm>
          <a:prstGeom prst="rect">
            <a:avLst/>
          </a:prstGeom>
          <a:ln w="15875">
            <a:solidFill>
              <a:schemeClr val="accent1">
                <a:lumMod val="75000"/>
              </a:schemeClr>
            </a:solidFill>
          </a:ln>
        </p:spPr>
      </p:pic>
    </p:spTree>
    <p:extLst>
      <p:ext uri="{BB962C8B-B14F-4D97-AF65-F5344CB8AC3E}">
        <p14:creationId xmlns:p14="http://schemas.microsoft.com/office/powerpoint/2010/main" val="80645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09147912"/>
              </p:ext>
            </p:extLst>
          </p:nvPr>
        </p:nvGraphicFramePr>
        <p:xfrm>
          <a:off x="760756" y="4988371"/>
          <a:ext cx="7550872" cy="7416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La</a:t>
                      </a:r>
                      <a:r>
                        <a:rPr lang="es-MX" sz="1000" b="0" baseline="0" dirty="0" smtClean="0">
                          <a:latin typeface="Arial" panose="020B0604020202020204" pitchFamily="34" charset="0"/>
                          <a:cs typeface="Arial" panose="020B0604020202020204" pitchFamily="34" charset="0"/>
                        </a:rPr>
                        <a:t>s constancias se pueden consultar en la Pagina del CEN, Apartado: Sistema Institucional de Archivos. </a:t>
                      </a:r>
                      <a:endParaRPr lang="es-MX" sz="1000" b="0" dirty="0" smtClean="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pic>
        <p:nvPicPr>
          <p:cNvPr id="5" name="Imagen 4"/>
          <p:cNvPicPr>
            <a:picLocks noChangeAspect="1"/>
          </p:cNvPicPr>
          <p:nvPr/>
        </p:nvPicPr>
        <p:blipFill rotWithShape="1">
          <a:blip r:embed="rId3"/>
          <a:srcRect l="45351" t="22592" r="23158" b="6452"/>
          <a:stretch/>
        </p:blipFill>
        <p:spPr>
          <a:xfrm>
            <a:off x="5118256" y="517161"/>
            <a:ext cx="3193372" cy="4115902"/>
          </a:xfrm>
          <a:prstGeom prst="rect">
            <a:avLst/>
          </a:prstGeom>
          <a:ln w="15875">
            <a:solidFill>
              <a:schemeClr val="accent1">
                <a:lumMod val="75000"/>
              </a:schemeClr>
            </a:solidFill>
          </a:ln>
        </p:spPr>
      </p:pic>
      <p:pic>
        <p:nvPicPr>
          <p:cNvPr id="6" name="Imagen 5"/>
          <p:cNvPicPr>
            <a:picLocks noChangeAspect="1"/>
          </p:cNvPicPr>
          <p:nvPr/>
        </p:nvPicPr>
        <p:blipFill rotWithShape="1">
          <a:blip r:embed="rId4"/>
          <a:srcRect l="45263" t="22280" r="23158" b="5361"/>
          <a:stretch/>
        </p:blipFill>
        <p:spPr>
          <a:xfrm>
            <a:off x="1024896" y="517161"/>
            <a:ext cx="3193372" cy="4115902"/>
          </a:xfrm>
          <a:prstGeom prst="rect">
            <a:avLst/>
          </a:prstGeom>
          <a:ln w="15875">
            <a:solidFill>
              <a:schemeClr val="accent1">
                <a:lumMod val="75000"/>
              </a:schemeClr>
            </a:solidFill>
          </a:ln>
        </p:spPr>
      </p:pic>
    </p:spTree>
    <p:extLst>
      <p:ext uri="{BB962C8B-B14F-4D97-AF65-F5344CB8AC3E}">
        <p14:creationId xmlns:p14="http://schemas.microsoft.com/office/powerpoint/2010/main" val="2423718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607804" y="781320"/>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217771" y="87537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07608" y="1029266"/>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137" y="983100"/>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275563" y="2361335"/>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24968" y="440345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4944783" y="1337043"/>
            <a:ext cx="3476841"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Actualización de la página Web del CEN, Apartado: Sistema Institucional de Archivos.  </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1357859" y="1383209"/>
            <a:ext cx="3090699"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Coordinación General de Archivos</a:t>
            </a:r>
          </a:p>
          <a:p>
            <a:pPr algn="just"/>
            <a:r>
              <a:rPr lang="es-MX" sz="1200" dirty="0" smtClean="0">
                <a:latin typeface="Arial" panose="020B0604020202020204" pitchFamily="34" charset="0"/>
                <a:cs typeface="Arial" panose="020B0604020202020204" pitchFamily="34" charset="0"/>
              </a:rPr>
              <a:t>Proveedor.</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1275563" y="2729470"/>
            <a:ext cx="6960482" cy="1166153"/>
          </a:xfrm>
          <a:prstGeom prst="rect">
            <a:avLst/>
          </a:prstGeom>
          <a:noFill/>
        </p:spPr>
        <p:txBody>
          <a:bodyPr wrap="square" rtlCol="0">
            <a:spAutoFit/>
          </a:bodyPr>
          <a:lstStyle/>
          <a:p>
            <a:pPr algn="just">
              <a:lnSpc>
                <a:spcPct val="150000"/>
              </a:lnSpc>
            </a:pPr>
            <a:r>
              <a:rPr lang="es-MX" sz="1200" dirty="0" smtClean="0">
                <a:latin typeface="Arial" panose="020B0604020202020204" pitchFamily="34" charset="0"/>
                <a:cs typeface="Arial" panose="020B0604020202020204" pitchFamily="34" charset="0"/>
              </a:rPr>
              <a:t>Se trabaja de manera coordinada con el proveedor, para la actualización del Apartado: Sistema Institucional de Archivos, con la finalidad de socializar el conocimiento de las acciones encaminadas a la modernización e innovación del Sistema Institucional de Archivos del CEN y ser un ejemplo a seguir en materia de gestión documental y administración de archivos.</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2683820" y="4403454"/>
            <a:ext cx="4389120" cy="1754326"/>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Se incluyen los siguientes rubros: </a:t>
            </a:r>
          </a:p>
          <a:p>
            <a:pPr marL="285750" indent="-285750">
              <a:buFontTx/>
              <a:buChar char="-"/>
            </a:pPr>
            <a:r>
              <a:rPr lang="es-MX" sz="1200" dirty="0" smtClean="0">
                <a:latin typeface="Arial" panose="020B0604020202020204" pitchFamily="34" charset="0"/>
                <a:cs typeface="Arial" panose="020B0604020202020204" pitchFamily="34" charset="0"/>
              </a:rPr>
              <a:t>Normatividad, </a:t>
            </a:r>
          </a:p>
          <a:p>
            <a:pPr marL="285750" indent="-285750">
              <a:buFontTx/>
              <a:buChar char="-"/>
            </a:pPr>
            <a:r>
              <a:rPr lang="es-MX" sz="1200" dirty="0" smtClean="0">
                <a:latin typeface="Arial" panose="020B0604020202020204" pitchFamily="34" charset="0"/>
                <a:cs typeface="Arial" panose="020B0604020202020204" pitchFamily="34" charset="0"/>
              </a:rPr>
              <a:t>Programa Anual de Desarrollo Archivístico, </a:t>
            </a:r>
          </a:p>
          <a:p>
            <a:pPr marL="285750" indent="-285750">
              <a:buFontTx/>
              <a:buChar char="-"/>
            </a:pPr>
            <a:r>
              <a:rPr lang="es-MX" sz="1200" dirty="0" smtClean="0">
                <a:latin typeface="Arial" panose="020B0604020202020204" pitchFamily="34" charset="0"/>
                <a:cs typeface="Arial" panose="020B0604020202020204" pitchFamily="34" charset="0"/>
              </a:rPr>
              <a:t>Instrumentos de control y consulta archivísticos,</a:t>
            </a:r>
          </a:p>
          <a:p>
            <a:pPr marL="285750" indent="-285750">
              <a:buFontTx/>
              <a:buChar char="-"/>
            </a:pPr>
            <a:r>
              <a:rPr lang="es-MX" sz="1200" dirty="0" smtClean="0">
                <a:latin typeface="Arial" panose="020B0604020202020204" pitchFamily="34" charset="0"/>
                <a:cs typeface="Arial" panose="020B0604020202020204" pitchFamily="34" charset="0"/>
              </a:rPr>
              <a:t>Disposición documental,</a:t>
            </a:r>
          </a:p>
          <a:p>
            <a:pPr marL="285750" indent="-285750">
              <a:buFontTx/>
              <a:buChar char="-"/>
            </a:pPr>
            <a:r>
              <a:rPr lang="es-MX" sz="1200" dirty="0" smtClean="0">
                <a:latin typeface="Arial" panose="020B0604020202020204" pitchFamily="34" charset="0"/>
                <a:cs typeface="Arial" panose="020B0604020202020204" pitchFamily="34" charset="0"/>
              </a:rPr>
              <a:t>Registro Nacional de Archivos,</a:t>
            </a:r>
          </a:p>
          <a:p>
            <a:pPr marL="285750" indent="-285750">
              <a:buFontTx/>
              <a:buChar char="-"/>
            </a:pPr>
            <a:r>
              <a:rPr lang="es-MX" sz="1200" dirty="0" smtClean="0">
                <a:latin typeface="Arial" panose="020B0604020202020204" pitchFamily="34" charset="0"/>
                <a:cs typeface="Arial" panose="020B0604020202020204" pitchFamily="34" charset="0"/>
              </a:rPr>
              <a:t>Asesorías archivísticas,</a:t>
            </a:r>
          </a:p>
          <a:p>
            <a:pPr marL="285750" indent="-285750">
              <a:buFontTx/>
              <a:buChar char="-"/>
            </a:pPr>
            <a:r>
              <a:rPr lang="es-MX" sz="1200" dirty="0" smtClean="0">
                <a:latin typeface="Arial" panose="020B0604020202020204" pitchFamily="34" charset="0"/>
                <a:cs typeface="Arial" panose="020B0604020202020204" pitchFamily="34" charset="0"/>
              </a:rPr>
              <a:t>Difusión y divulgación de la cultura archivística.</a:t>
            </a:r>
          </a:p>
          <a:p>
            <a:pPr marL="285750" indent="-285750">
              <a:buFontTx/>
              <a:buChar char="-"/>
            </a:pP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284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rotWithShape="1">
          <a:blip r:embed="rId3"/>
          <a:srcRect l="3373" t="13358" r="3488" b="5814"/>
          <a:stretch/>
        </p:blipFill>
        <p:spPr>
          <a:xfrm>
            <a:off x="976880" y="1264460"/>
            <a:ext cx="7393971" cy="3609292"/>
          </a:xfrm>
          <a:prstGeom prst="rect">
            <a:avLst/>
          </a:prstGeom>
          <a:ln w="12700">
            <a:solidFill>
              <a:schemeClr val="accent1">
                <a:lumMod val="75000"/>
              </a:schemeClr>
            </a:solidFill>
          </a:ln>
        </p:spPr>
      </p:pic>
    </p:spTree>
    <p:extLst>
      <p:ext uri="{BB962C8B-B14F-4D97-AF65-F5344CB8AC3E}">
        <p14:creationId xmlns:p14="http://schemas.microsoft.com/office/powerpoint/2010/main" val="288521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graphicFrame>
        <p:nvGraphicFramePr>
          <p:cNvPr id="4" name="Tabla 3"/>
          <p:cNvGraphicFramePr>
            <a:graphicFrameLocks noGrp="1"/>
          </p:cNvGraphicFramePr>
          <p:nvPr>
            <p:extLst/>
          </p:nvPr>
        </p:nvGraphicFramePr>
        <p:xfrm>
          <a:off x="760756" y="4988371"/>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dirty="0" smtClean="0">
                          <a:solidFill>
                            <a:schemeClr val="accent2"/>
                          </a:solidFill>
                          <a:latin typeface="Arial" panose="020B0604020202020204" pitchFamily="34" charset="0"/>
                          <a:cs typeface="Arial" panose="020B0604020202020204" pitchFamily="34" charset="0"/>
                        </a:rPr>
                        <a:t>En proceso</a:t>
                      </a:r>
                      <a:endParaRPr lang="es-MX" sz="1200" b="1" dirty="0">
                        <a:solidFill>
                          <a:schemeClr val="accent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pPr algn="just"/>
                      <a:r>
                        <a:rPr lang="es-MX" sz="1000" b="0" dirty="0" smtClean="0">
                          <a:latin typeface="Arial" panose="020B0604020202020204" pitchFamily="34" charset="0"/>
                          <a:cs typeface="Arial" panose="020B0604020202020204" pitchFamily="34" charset="0"/>
                        </a:rPr>
                        <a:t>Observaciones: Se</a:t>
                      </a:r>
                      <a:r>
                        <a:rPr lang="es-MX" sz="1000" b="0" baseline="0" dirty="0" smtClean="0">
                          <a:latin typeface="Arial" panose="020B0604020202020204" pitchFamily="34" charset="0"/>
                          <a:cs typeface="Arial" panose="020B0604020202020204" pitchFamily="34" charset="0"/>
                        </a:rPr>
                        <a:t> continúa trabajando con el proveedor para la actualización de la página Web del Sistema Institucional de Archivos, acceso: http://transparencia.pan.org.mx/archivos/</a:t>
                      </a: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pic>
        <p:nvPicPr>
          <p:cNvPr id="5" name="Imagen 4"/>
          <p:cNvPicPr>
            <a:picLocks noChangeAspect="1"/>
          </p:cNvPicPr>
          <p:nvPr/>
        </p:nvPicPr>
        <p:blipFill rotWithShape="1">
          <a:blip r:embed="rId3"/>
          <a:srcRect l="25088" t="22749" r="25351" b="6140"/>
          <a:stretch/>
        </p:blipFill>
        <p:spPr>
          <a:xfrm>
            <a:off x="195106" y="962526"/>
            <a:ext cx="4213865" cy="3400925"/>
          </a:xfrm>
          <a:prstGeom prst="rect">
            <a:avLst/>
          </a:prstGeom>
          <a:ln w="12700">
            <a:solidFill>
              <a:schemeClr val="accent1">
                <a:lumMod val="75000"/>
              </a:schemeClr>
            </a:solidFill>
          </a:ln>
        </p:spPr>
      </p:pic>
      <p:pic>
        <p:nvPicPr>
          <p:cNvPr id="6" name="Imagen 5"/>
          <p:cNvPicPr>
            <a:picLocks noChangeAspect="1"/>
          </p:cNvPicPr>
          <p:nvPr/>
        </p:nvPicPr>
        <p:blipFill rotWithShape="1">
          <a:blip r:embed="rId4"/>
          <a:srcRect l="20351" t="23996" r="25175" b="17338"/>
          <a:stretch/>
        </p:blipFill>
        <p:spPr>
          <a:xfrm>
            <a:off x="4668393" y="962526"/>
            <a:ext cx="4283242" cy="3442497"/>
          </a:xfrm>
          <a:prstGeom prst="rect">
            <a:avLst/>
          </a:prstGeom>
          <a:ln w="12700">
            <a:solidFill>
              <a:schemeClr val="accent1">
                <a:lumMod val="75000"/>
              </a:schemeClr>
            </a:solidFill>
          </a:ln>
        </p:spPr>
      </p:pic>
    </p:spTree>
    <p:extLst>
      <p:ext uri="{BB962C8B-B14F-4D97-AF65-F5344CB8AC3E}">
        <p14:creationId xmlns:p14="http://schemas.microsoft.com/office/powerpoint/2010/main" val="919847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7"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868480"/>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5146159" y="96253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3" y="100870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10"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962537"/>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1407608" y="217134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2" name="CuadroTexto 11"/>
          <p:cNvSpPr txBox="1"/>
          <p:nvPr/>
        </p:nvSpPr>
        <p:spPr>
          <a:xfrm>
            <a:off x="1446592" y="334939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610543044"/>
              </p:ext>
            </p:extLst>
          </p:nvPr>
        </p:nvGraphicFramePr>
        <p:xfrm>
          <a:off x="760756" y="4483877"/>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dirty="0" smtClean="0">
                          <a:solidFill>
                            <a:schemeClr val="accent2"/>
                          </a:solidFill>
                          <a:latin typeface="Arial" panose="020B0604020202020204" pitchFamily="34" charset="0"/>
                          <a:cs typeface="Arial" panose="020B0604020202020204" pitchFamily="34" charset="0"/>
                        </a:rPr>
                        <a:t>En proceso</a:t>
                      </a:r>
                      <a:endParaRPr lang="es-MX" sz="1200" b="1" dirty="0">
                        <a:solidFill>
                          <a:schemeClr val="accent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pPr algn="just"/>
                      <a:r>
                        <a:rPr lang="es-MX" sz="1000" b="0" dirty="0" smtClean="0">
                          <a:latin typeface="Arial" panose="020B0604020202020204" pitchFamily="34" charset="0"/>
                          <a:cs typeface="Arial" panose="020B0604020202020204" pitchFamily="34" charset="0"/>
                        </a:rPr>
                        <a:t>Observaciones: Derivado</a:t>
                      </a:r>
                      <a:r>
                        <a:rPr lang="es-MX" sz="1000" b="0" baseline="0" dirty="0" smtClean="0">
                          <a:latin typeface="Arial" panose="020B0604020202020204" pitchFamily="34" charset="0"/>
                          <a:cs typeface="Arial" panose="020B0604020202020204" pitchFamily="34" charset="0"/>
                        </a:rPr>
                        <a:t> de la contingencia sanitaria, de manera paulatina los Responsables de Archivo de Trámite actualizan los inventarios por serie documental.</a:t>
                      </a:r>
                      <a:endParaRPr lang="es-MX" sz="1000" b="0" dirty="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4" name="CuadroTexto 13"/>
          <p:cNvSpPr txBox="1"/>
          <p:nvPr/>
        </p:nvSpPr>
        <p:spPr>
          <a:xfrm>
            <a:off x="1380038" y="1425927"/>
            <a:ext cx="3156154"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Titulares de las Unidades </a:t>
            </a:r>
            <a:r>
              <a:rPr lang="es-MX" sz="1200" dirty="0" smtClean="0">
                <a:latin typeface="Arial" panose="020B0604020202020204" pitchFamily="34" charset="0"/>
                <a:cs typeface="Arial" panose="020B0604020202020204" pitchFamily="34" charset="0"/>
              </a:rPr>
              <a:t>Administrativas y Responsables de Archivo de Trámite.</a:t>
            </a:r>
            <a:endParaRPr lang="es-MX" sz="1200" dirty="0">
              <a:latin typeface="Arial" panose="020B0604020202020204" pitchFamily="34" charset="0"/>
              <a:cs typeface="Arial" panose="020B0604020202020204" pitchFamily="34" charset="0"/>
            </a:endParaRPr>
          </a:p>
        </p:txBody>
      </p:sp>
      <p:sp>
        <p:nvSpPr>
          <p:cNvPr id="15" name="CuadroTexto 14"/>
          <p:cNvSpPr txBox="1"/>
          <p:nvPr/>
        </p:nvSpPr>
        <p:spPr>
          <a:xfrm>
            <a:off x="5220929" y="1425927"/>
            <a:ext cx="3090699"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Actualización de los Inventarios de Archivo de Trámite por serie documental.</a:t>
            </a:r>
            <a:endParaRPr lang="es-MX" sz="1200" dirty="0">
              <a:latin typeface="Arial" panose="020B0604020202020204" pitchFamily="34" charset="0"/>
              <a:cs typeface="Arial" panose="020B0604020202020204" pitchFamily="34" charset="0"/>
            </a:endParaRPr>
          </a:p>
        </p:txBody>
      </p:sp>
      <p:sp>
        <p:nvSpPr>
          <p:cNvPr id="16" name="CuadroTexto 15"/>
          <p:cNvSpPr txBox="1"/>
          <p:nvPr/>
        </p:nvSpPr>
        <p:spPr>
          <a:xfrm>
            <a:off x="1173604" y="2455368"/>
            <a:ext cx="7242809"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La Coordinación General de Archivos solicitó mediante correo electrónico a los Titulares de las Unidades Administrativas y Responsables de Archivo de Trámite, la actualización de los inventarios por serie documental.</a:t>
            </a:r>
            <a:endParaRPr lang="es-MX" sz="1200" dirty="0">
              <a:latin typeface="Arial" panose="020B0604020202020204" pitchFamily="34" charset="0"/>
              <a:cs typeface="Arial" panose="020B0604020202020204" pitchFamily="34" charset="0"/>
            </a:endParaRPr>
          </a:p>
        </p:txBody>
      </p:sp>
      <p:sp>
        <p:nvSpPr>
          <p:cNvPr id="17" name="CuadroTexto 16"/>
          <p:cNvSpPr txBox="1"/>
          <p:nvPr/>
        </p:nvSpPr>
        <p:spPr>
          <a:xfrm>
            <a:off x="1068819" y="3598533"/>
            <a:ext cx="7242809"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Inventarios de Archivo de Trámite correspondientes al periodo 2020.</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291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1131238"/>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146159" y="1225295"/>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46593" y="1271461"/>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1225295"/>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434101"/>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361215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202552182"/>
              </p:ext>
            </p:extLst>
          </p:nvPr>
        </p:nvGraphicFramePr>
        <p:xfrm>
          <a:off x="760756" y="4746635"/>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kern="1200" dirty="0" smtClean="0">
                          <a:solidFill>
                            <a:schemeClr val="accent6"/>
                          </a:solidFill>
                          <a:latin typeface="Arial" panose="020B0604020202020204" pitchFamily="34" charset="0"/>
                          <a:ea typeface="+mn-ea"/>
                          <a:cs typeface="Arial" panose="020B0604020202020204" pitchFamily="34" charset="0"/>
                        </a:rPr>
                        <a:t>Concluido</a:t>
                      </a:r>
                      <a:endParaRPr lang="es-MX" sz="1200" b="1" kern="1200" dirty="0">
                        <a:solidFill>
                          <a:schemeClr val="accent6"/>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pPr algn="just"/>
                      <a:r>
                        <a:rPr lang="es-MX" sz="1000" b="0" dirty="0" smtClean="0">
                          <a:latin typeface="Arial" panose="020B0604020202020204" pitchFamily="34" charset="0"/>
                          <a:cs typeface="Arial" panose="020B0604020202020204" pitchFamily="34" charset="0"/>
                        </a:rPr>
                        <a:t>Observaciones:</a:t>
                      </a:r>
                      <a:r>
                        <a:rPr lang="es-MX" sz="1000" b="0" baseline="0" dirty="0" smtClean="0">
                          <a:latin typeface="Arial" panose="020B0604020202020204" pitchFamily="34" charset="0"/>
                          <a:cs typeface="Arial" panose="020B0604020202020204" pitchFamily="34" charset="0"/>
                        </a:rPr>
                        <a:t> La Guía de Archivo Documental esta disponible para su consulta en http://transparencia.accionnacional.org.mx/documentos/2021/-LGT_Art_70_XLV_Guia_de_Archivo_Documental__2020.pdf.pdf</a:t>
                      </a:r>
                      <a:endParaRPr lang="es-MX" sz="1000" b="0" dirty="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1" name="CuadroTexto 10"/>
          <p:cNvSpPr txBox="1"/>
          <p:nvPr/>
        </p:nvSpPr>
        <p:spPr>
          <a:xfrm>
            <a:off x="1380038" y="1688685"/>
            <a:ext cx="3156154"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Titulares de las Unidades </a:t>
            </a:r>
            <a:r>
              <a:rPr lang="es-MX" sz="1200" dirty="0" smtClean="0">
                <a:latin typeface="Arial" panose="020B0604020202020204" pitchFamily="34" charset="0"/>
                <a:cs typeface="Arial" panose="020B0604020202020204" pitchFamily="34" charset="0"/>
              </a:rPr>
              <a:t>Administrativas y Responsables de Archivo de Trámite.</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5220929" y="1688685"/>
            <a:ext cx="3090699"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Actualización de la Guía de Archivo Documental.</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173604" y="2718126"/>
            <a:ext cx="7242809"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La Coordinación General de Archivos en coordinación con los Responsables de Archivo de Trámite, actualizaron la Guía de Archivo Documental 2020.</a:t>
            </a:r>
            <a:endParaRPr lang="es-MX" sz="1200" dirty="0">
              <a:latin typeface="Arial" panose="020B0604020202020204" pitchFamily="34" charset="0"/>
              <a:cs typeface="Arial" panose="020B0604020202020204" pitchFamily="34" charset="0"/>
            </a:endParaRPr>
          </a:p>
        </p:txBody>
      </p:sp>
      <p:sp>
        <p:nvSpPr>
          <p:cNvPr id="14" name="CuadroTexto 13"/>
          <p:cNvSpPr txBox="1"/>
          <p:nvPr/>
        </p:nvSpPr>
        <p:spPr>
          <a:xfrm>
            <a:off x="1068819" y="3861291"/>
            <a:ext cx="7242809"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Guía de Archivo Documental 2020.</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60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ómo verificar una página de negocio en Facebook? - Marketing Digital +  Social Media @Riclar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2" r="49673"/>
          <a:stretch/>
        </p:blipFill>
        <p:spPr bwMode="auto">
          <a:xfrm>
            <a:off x="4604401" y="489956"/>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214368" y="58401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514802" y="630179"/>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84" y="543763"/>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114588" y="166433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068161" y="438383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1448247" y="1047403"/>
            <a:ext cx="3156154"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Coordinación General de Archivos.</a:t>
            </a:r>
            <a:endParaRPr lang="es-MX" sz="1200" dirty="0">
              <a:latin typeface="Arial" panose="020B0604020202020204" pitchFamily="34" charset="0"/>
              <a:cs typeface="Arial" panose="020B0604020202020204" pitchFamily="34" charset="0"/>
            </a:endParaRPr>
          </a:p>
        </p:txBody>
      </p:sp>
      <p:sp>
        <p:nvSpPr>
          <p:cNvPr id="11" name="CuadroTexto 10"/>
          <p:cNvSpPr txBox="1"/>
          <p:nvPr/>
        </p:nvSpPr>
        <p:spPr>
          <a:xfrm>
            <a:off x="5289138" y="1047403"/>
            <a:ext cx="3090699"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Transferencias primarias al Archivo de Concentración.</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880584" y="1948359"/>
            <a:ext cx="7242809" cy="830997"/>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La Coordinación General de Archivos da seguimiento a las actividades en cada una de las áreas productoras, con la finalidad de identificar en coordinación con los Responsables de Archivo de Trámite aquellos expedientes que, de conformidad con los plazos de conservación establecidos en el Catálogo de disposición documental.</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690388" y="4632973"/>
            <a:ext cx="7242809"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Transferencias Primarias.</a:t>
            </a:r>
            <a:endParaRPr lang="es-MX" sz="1200" dirty="0">
              <a:latin typeface="Arial" panose="020B0604020202020204" pitchFamily="34" charset="0"/>
              <a:cs typeface="Arial" panose="020B0604020202020204" pitchFamily="34"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3300229907"/>
              </p:ext>
            </p:extLst>
          </p:nvPr>
        </p:nvGraphicFramePr>
        <p:xfrm>
          <a:off x="2626522" y="2864064"/>
          <a:ext cx="6096000" cy="3007360"/>
        </p:xfrm>
        <a:graphic>
          <a:graphicData uri="http://schemas.openxmlformats.org/drawingml/2006/table">
            <a:tbl>
              <a:tblPr firstRow="1" bandRow="1">
                <a:tableStyleId>{BC89EF96-8CEA-46FF-86C4-4CE0E7609802}</a:tableStyleId>
              </a:tblPr>
              <a:tblGrid>
                <a:gridCol w="1695001">
                  <a:extLst>
                    <a:ext uri="{9D8B030D-6E8A-4147-A177-3AD203B41FA5}">
                      <a16:colId xmlns:a16="http://schemas.microsoft.com/office/drawing/2014/main" val="2340842996"/>
                    </a:ext>
                  </a:extLst>
                </a:gridCol>
                <a:gridCol w="1850677">
                  <a:extLst>
                    <a:ext uri="{9D8B030D-6E8A-4147-A177-3AD203B41FA5}">
                      <a16:colId xmlns:a16="http://schemas.microsoft.com/office/drawing/2014/main" val="1345295520"/>
                    </a:ext>
                  </a:extLst>
                </a:gridCol>
                <a:gridCol w="850392">
                  <a:extLst>
                    <a:ext uri="{9D8B030D-6E8A-4147-A177-3AD203B41FA5}">
                      <a16:colId xmlns:a16="http://schemas.microsoft.com/office/drawing/2014/main" val="3185933367"/>
                    </a:ext>
                  </a:extLst>
                </a:gridCol>
                <a:gridCol w="731520">
                  <a:extLst>
                    <a:ext uri="{9D8B030D-6E8A-4147-A177-3AD203B41FA5}">
                      <a16:colId xmlns:a16="http://schemas.microsoft.com/office/drawing/2014/main" val="439934173"/>
                    </a:ext>
                  </a:extLst>
                </a:gridCol>
                <a:gridCol w="968410">
                  <a:extLst>
                    <a:ext uri="{9D8B030D-6E8A-4147-A177-3AD203B41FA5}">
                      <a16:colId xmlns:a16="http://schemas.microsoft.com/office/drawing/2014/main" val="52852554"/>
                    </a:ext>
                  </a:extLst>
                </a:gridCol>
              </a:tblGrid>
              <a:tr h="370840">
                <a:tc>
                  <a:txBody>
                    <a:bodyPr/>
                    <a:lstStyle/>
                    <a:p>
                      <a:pPr algn="ctr"/>
                      <a:r>
                        <a:rPr lang="es-MX" sz="1100" dirty="0" smtClean="0">
                          <a:latin typeface="Arial" panose="020B0604020202020204" pitchFamily="34" charset="0"/>
                          <a:cs typeface="Arial" panose="020B0604020202020204" pitchFamily="34" charset="0"/>
                        </a:rPr>
                        <a:t>Área productora</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Transferencia</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cajas</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expedientes</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Fechas extremas</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0176404"/>
                  </a:ext>
                </a:extLst>
              </a:tr>
              <a:tr h="370840">
                <a:tc>
                  <a:txBody>
                    <a:bodyPr/>
                    <a:lstStyle/>
                    <a:p>
                      <a:pPr algn="just"/>
                      <a:r>
                        <a:rPr lang="es-MX" sz="1100" dirty="0" smtClean="0">
                          <a:latin typeface="Arial" panose="020B0604020202020204" pitchFamily="34" charset="0"/>
                          <a:cs typeface="Arial" panose="020B0604020202020204" pitchFamily="34" charset="0"/>
                        </a:rPr>
                        <a:t>Comisión</a:t>
                      </a:r>
                      <a:r>
                        <a:rPr lang="es-MX" sz="1100" baseline="0" dirty="0" smtClean="0">
                          <a:latin typeface="Arial" panose="020B0604020202020204" pitchFamily="34" charset="0"/>
                          <a:cs typeface="Arial" panose="020B0604020202020204" pitchFamily="34" charset="0"/>
                        </a:rPr>
                        <a:t> Anticorrupción</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AC-TP01-2021</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1</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19</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2016-2018</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7897202"/>
                  </a:ext>
                </a:extLst>
              </a:tr>
              <a:tr h="370840">
                <a:tc>
                  <a:txBody>
                    <a:bodyPr/>
                    <a:lstStyle/>
                    <a:p>
                      <a:pPr algn="just"/>
                      <a:r>
                        <a:rPr lang="es-MX" sz="1100" dirty="0" smtClean="0">
                          <a:latin typeface="Arial" panose="020B0604020202020204" pitchFamily="34" charset="0"/>
                          <a:cs typeface="Arial" panose="020B0604020202020204" pitchFamily="34" charset="0"/>
                        </a:rPr>
                        <a:t>Jefatura</a:t>
                      </a:r>
                      <a:r>
                        <a:rPr lang="es-MX" sz="1100" baseline="0" dirty="0" smtClean="0">
                          <a:latin typeface="Arial" panose="020B0604020202020204" pitchFamily="34" charset="0"/>
                          <a:cs typeface="Arial" panose="020B0604020202020204" pitchFamily="34" charset="0"/>
                        </a:rPr>
                        <a:t> de Adquisiciones</a:t>
                      </a:r>
                      <a:endParaRPr lang="es-MX" sz="11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AC-TP02-2021</a:t>
                      </a:r>
                      <a:endPar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351</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2016</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25826415"/>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100" dirty="0" smtClean="0">
                          <a:latin typeface="Arial" panose="020B0604020202020204" pitchFamily="34" charset="0"/>
                          <a:cs typeface="Arial" panose="020B0604020202020204" pitchFamily="34" charset="0"/>
                        </a:rPr>
                        <a:t>Jefatura</a:t>
                      </a:r>
                      <a:r>
                        <a:rPr lang="es-MX" sz="1100" baseline="0" dirty="0" smtClean="0">
                          <a:latin typeface="Arial" panose="020B0604020202020204" pitchFamily="34" charset="0"/>
                          <a:cs typeface="Arial" panose="020B0604020202020204" pitchFamily="34" charset="0"/>
                        </a:rPr>
                        <a:t> de Adquisiciones</a:t>
                      </a:r>
                      <a:endParaRPr lang="es-MX" sz="1100" dirty="0" smtClean="0">
                        <a:latin typeface="Arial" panose="020B0604020202020204" pitchFamily="34" charset="0"/>
                        <a:cs typeface="Arial" panose="020B0604020202020204" pitchFamily="34" charset="0"/>
                      </a:endParaRPr>
                    </a:p>
                    <a:p>
                      <a:pPr algn="just"/>
                      <a:endParaRPr lang="es-MX" sz="11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AC-TP03-2021</a:t>
                      </a:r>
                      <a:endPar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381</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2017</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0880106"/>
                  </a:ext>
                </a:extLst>
              </a:tr>
              <a:tr h="370840">
                <a:tc>
                  <a:txBody>
                    <a:bodyPr/>
                    <a:lstStyle/>
                    <a:p>
                      <a:pPr algn="just"/>
                      <a:r>
                        <a:rPr lang="es-MX" sz="1100" dirty="0" smtClean="0">
                          <a:latin typeface="Arial" panose="020B0604020202020204" pitchFamily="34" charset="0"/>
                          <a:cs typeface="Arial" panose="020B0604020202020204" pitchFamily="34" charset="0"/>
                        </a:rPr>
                        <a:t>Comisión Organizadora Nacional de la Elección del Comité Ejecutivo Nacional</a:t>
                      </a:r>
                      <a:endParaRPr lang="es-MX" sz="11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AC-TP04-2021</a:t>
                      </a:r>
                      <a:endPar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7</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82</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2021</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37133871"/>
                  </a:ext>
                </a:extLst>
              </a:tr>
              <a:tr h="370840">
                <a:tc>
                  <a:txBody>
                    <a:bodyPr/>
                    <a:lstStyle/>
                    <a:p>
                      <a:pPr algn="just"/>
                      <a:r>
                        <a:rPr lang="es-MX" sz="1100" dirty="0" smtClean="0">
                          <a:latin typeface="Arial" panose="020B0604020202020204" pitchFamily="34" charset="0"/>
                          <a:cs typeface="Arial" panose="020B0604020202020204" pitchFamily="34" charset="0"/>
                        </a:rPr>
                        <a:t>Total </a:t>
                      </a:r>
                      <a:endParaRPr lang="es-MX" sz="11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s-MX"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12</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833</a:t>
                      </a:r>
                      <a:endParaRPr lang="es-MX" sz="1100" dirty="0">
                        <a:latin typeface="Arial" panose="020B0604020202020204" pitchFamily="34" charset="0"/>
                        <a:cs typeface="Arial" panose="020B0604020202020204" pitchFamily="34" charset="0"/>
                      </a:endParaRPr>
                    </a:p>
                  </a:txBody>
                  <a:tcPr/>
                </a:tc>
                <a:tc>
                  <a:txBody>
                    <a:bodyPr/>
                    <a:lstStyle/>
                    <a:p>
                      <a:pPr algn="ctr"/>
                      <a:r>
                        <a:rPr lang="es-MX" sz="1100" dirty="0" smtClean="0">
                          <a:latin typeface="Arial" panose="020B0604020202020204" pitchFamily="34" charset="0"/>
                          <a:cs typeface="Arial" panose="020B0604020202020204" pitchFamily="34" charset="0"/>
                        </a:rPr>
                        <a:t>2016-2021</a:t>
                      </a:r>
                      <a:endParaRPr lang="es-MX"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69863787"/>
                  </a:ext>
                </a:extLst>
              </a:tr>
            </a:tbl>
          </a:graphicData>
        </a:graphic>
      </p:graphicFrame>
    </p:spTree>
    <p:extLst>
      <p:ext uri="{BB962C8B-B14F-4D97-AF65-F5344CB8AC3E}">
        <p14:creationId xmlns:p14="http://schemas.microsoft.com/office/powerpoint/2010/main" val="4237786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0173" y="2469049"/>
            <a:ext cx="3318254" cy="1866518"/>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8648" y="1738379"/>
            <a:ext cx="2838622" cy="190525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1033" y="2309370"/>
            <a:ext cx="2901696" cy="2176272"/>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844759" y="3946181"/>
            <a:ext cx="2946400" cy="1657350"/>
          </a:xfrm>
          <a:prstGeom prst="rect">
            <a:avLst/>
          </a:prstGeom>
        </p:spPr>
      </p:pic>
    </p:spTree>
    <p:extLst>
      <p:ext uri="{BB962C8B-B14F-4D97-AF65-F5344CB8AC3E}">
        <p14:creationId xmlns:p14="http://schemas.microsoft.com/office/powerpoint/2010/main" val="226827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Imagen 3"/>
          <p:cNvPicPr>
            <a:picLocks noChangeAspect="1"/>
          </p:cNvPicPr>
          <p:nvPr/>
        </p:nvPicPr>
        <p:blipFill>
          <a:blip r:embed="rId3"/>
          <a:stretch>
            <a:fillRect/>
          </a:stretch>
        </p:blipFill>
        <p:spPr>
          <a:xfrm>
            <a:off x="291952" y="1956723"/>
            <a:ext cx="4533900" cy="2505075"/>
          </a:xfrm>
          <a:prstGeom prst="rect">
            <a:avLst/>
          </a:prstGeom>
        </p:spPr>
      </p:pic>
      <p:sp>
        <p:nvSpPr>
          <p:cNvPr id="5" name="Rectángulo 4"/>
          <p:cNvSpPr/>
          <p:nvPr/>
        </p:nvSpPr>
        <p:spPr>
          <a:xfrm>
            <a:off x="4235303" y="1546606"/>
            <a:ext cx="4589719" cy="1446550"/>
          </a:xfrm>
          <a:prstGeom prst="rect">
            <a:avLst/>
          </a:prstGeom>
        </p:spPr>
        <p:txBody>
          <a:bodyPr wrap="square">
            <a:spAutoFit/>
          </a:bodyPr>
          <a:lstStyle/>
          <a:p>
            <a:pPr algn="ctr"/>
            <a:r>
              <a:rPr lang="es-MX" sz="1100" b="1" dirty="0">
                <a:solidFill>
                  <a:schemeClr val="accent5"/>
                </a:solidFill>
                <a:latin typeface="Arial" panose="020B0604020202020204" pitchFamily="34" charset="0"/>
                <a:cs typeface="Arial" panose="020B0604020202020204" pitchFamily="34" charset="0"/>
              </a:rPr>
              <a:t>Constitución Política de los Estados Unidos Mexicanos</a:t>
            </a:r>
          </a:p>
          <a:p>
            <a:pPr algn="ctr"/>
            <a:endParaRPr lang="es-MX" sz="1100" b="1" dirty="0">
              <a:latin typeface="Arial" panose="020B0604020202020204" pitchFamily="34" charset="0"/>
              <a:cs typeface="Arial" panose="020B0604020202020204" pitchFamily="34" charset="0"/>
            </a:endParaRPr>
          </a:p>
          <a:p>
            <a:pPr algn="just"/>
            <a:r>
              <a:rPr lang="es-MX" sz="1100" b="1" dirty="0">
                <a:latin typeface="Arial" panose="020B0604020202020204" pitchFamily="34" charset="0"/>
                <a:cs typeface="Arial" panose="020B0604020202020204" pitchFamily="34" charset="0"/>
              </a:rPr>
              <a:t>Artículo 6º Fracción V. </a:t>
            </a:r>
            <a:r>
              <a:rPr lang="es-MX" sz="1100" b="1" i="1" u="sng" dirty="0">
                <a:solidFill>
                  <a:schemeClr val="accent5"/>
                </a:solidFill>
                <a:latin typeface="Arial" panose="020B0604020202020204" pitchFamily="34" charset="0"/>
                <a:cs typeface="Arial" panose="020B0604020202020204" pitchFamily="34" charset="0"/>
              </a:rPr>
              <a:t>Los sujetos obligados deberán preservar sus documentos en archivos administrativos actualizados</a:t>
            </a:r>
            <a:r>
              <a:rPr lang="es-MX" sz="1100" u="sng" dirty="0">
                <a:latin typeface="Arial" panose="020B0604020202020204" pitchFamily="34" charset="0"/>
                <a:cs typeface="Arial" panose="020B0604020202020204" pitchFamily="34" charset="0"/>
              </a:rPr>
              <a:t> </a:t>
            </a:r>
            <a:r>
              <a:rPr lang="es-MX" sz="1100" dirty="0">
                <a:latin typeface="Arial" panose="020B0604020202020204" pitchFamily="34" charset="0"/>
                <a:cs typeface="Arial" panose="020B0604020202020204" pitchFamily="34" charset="0"/>
              </a:rPr>
              <a:t>y publicarán, a través de los medios electrónicos disponibles, la información completa y actualizada sobre el ejercicio de los recursos públicos y los indicadores que permitan rendir cuenta del cumplimiento de sus objetivos y de los resultados </a:t>
            </a:r>
            <a:r>
              <a:rPr lang="es-MX" sz="1100" dirty="0" smtClean="0">
                <a:latin typeface="Arial" panose="020B0604020202020204" pitchFamily="34" charset="0"/>
                <a:cs typeface="Arial" panose="020B0604020202020204" pitchFamily="34" charset="0"/>
              </a:rPr>
              <a:t>obtenidos.</a:t>
            </a:r>
            <a:endParaRPr lang="es-MX" sz="1100" b="1" dirty="0">
              <a:latin typeface="Arial" panose="020B0604020202020204" pitchFamily="34" charset="0"/>
              <a:cs typeface="Arial" panose="020B0604020202020204" pitchFamily="34" charset="0"/>
            </a:endParaRPr>
          </a:p>
        </p:txBody>
      </p:sp>
      <p:sp>
        <p:nvSpPr>
          <p:cNvPr id="6" name="Rectángulo 5"/>
          <p:cNvSpPr/>
          <p:nvPr/>
        </p:nvSpPr>
        <p:spPr>
          <a:xfrm>
            <a:off x="4235303" y="3672632"/>
            <a:ext cx="4540102" cy="1124912"/>
          </a:xfrm>
          <a:prstGeom prst="rect">
            <a:avLst/>
          </a:prstGeom>
        </p:spPr>
        <p:txBody>
          <a:bodyPr wrap="square">
            <a:spAutoFit/>
          </a:bodyPr>
          <a:lstStyle/>
          <a:p>
            <a:pPr algn="ctr"/>
            <a:r>
              <a:rPr lang="es-MX" sz="1100" b="1" dirty="0">
                <a:solidFill>
                  <a:schemeClr val="accent5">
                    <a:lumMod val="75000"/>
                  </a:schemeClr>
                </a:solidFill>
                <a:latin typeface="Arial" panose="020B0604020202020204" pitchFamily="34" charset="0"/>
                <a:cs typeface="Arial" panose="020B0604020202020204" pitchFamily="34" charset="0"/>
              </a:rPr>
              <a:t>Ley General de Archivos</a:t>
            </a:r>
          </a:p>
          <a:p>
            <a:pPr algn="ctr"/>
            <a:endParaRPr lang="es-MX" sz="1100" dirty="0">
              <a:latin typeface="Arial" panose="020B0604020202020204" pitchFamily="34" charset="0"/>
              <a:cs typeface="Arial" panose="020B0604020202020204" pitchFamily="34" charset="0"/>
            </a:endParaRPr>
          </a:p>
          <a:p>
            <a:pPr algn="just"/>
            <a:r>
              <a:rPr lang="es-MX" sz="1100" b="1" dirty="0">
                <a:latin typeface="Arial" panose="020B0604020202020204" pitchFamily="34" charset="0"/>
                <a:cs typeface="Arial" panose="020B0604020202020204" pitchFamily="34" charset="0"/>
              </a:rPr>
              <a:t>Artículo 26. </a:t>
            </a:r>
            <a:r>
              <a:rPr lang="es-MX" sz="1100" dirty="0">
                <a:latin typeface="Arial" panose="020B0604020202020204" pitchFamily="34" charset="0"/>
                <a:cs typeface="Arial" panose="020B0604020202020204" pitchFamily="34" charset="0"/>
              </a:rPr>
              <a:t>Los sujetos obligados deberán </a:t>
            </a:r>
            <a:r>
              <a:rPr lang="es-MX" sz="1100" b="1" i="1" u="sng" dirty="0">
                <a:solidFill>
                  <a:schemeClr val="accent5">
                    <a:lumMod val="75000"/>
                  </a:schemeClr>
                </a:solidFill>
                <a:latin typeface="Arial" panose="020B0604020202020204" pitchFamily="34" charset="0"/>
                <a:cs typeface="Arial" panose="020B0604020202020204" pitchFamily="34" charset="0"/>
              </a:rPr>
              <a:t>elaborar un informe anual detallando el cumplimiento del programa anual</a:t>
            </a:r>
            <a:r>
              <a:rPr lang="es-MX" sz="1100" u="sng" dirty="0">
                <a:solidFill>
                  <a:schemeClr val="accent5">
                    <a:lumMod val="75000"/>
                  </a:schemeClr>
                </a:solidFill>
                <a:latin typeface="Arial" panose="020B0604020202020204" pitchFamily="34" charset="0"/>
                <a:cs typeface="Arial" panose="020B0604020202020204" pitchFamily="34" charset="0"/>
              </a:rPr>
              <a:t> </a:t>
            </a:r>
            <a:r>
              <a:rPr lang="es-MX" sz="1100" dirty="0">
                <a:latin typeface="Arial" panose="020B0604020202020204" pitchFamily="34" charset="0"/>
                <a:cs typeface="Arial" panose="020B0604020202020204" pitchFamily="34" charset="0"/>
              </a:rPr>
              <a:t>y publicarlo en su portal electrónico, a más tardar el último día del mes de enero del siguiente año de la ejecución de dicho programa.</a:t>
            </a:r>
          </a:p>
        </p:txBody>
      </p:sp>
      <p:sp>
        <p:nvSpPr>
          <p:cNvPr id="7" name="CuadroTexto 6"/>
          <p:cNvSpPr txBox="1"/>
          <p:nvPr/>
        </p:nvSpPr>
        <p:spPr>
          <a:xfrm>
            <a:off x="567071" y="2769228"/>
            <a:ext cx="1687032" cy="646331"/>
          </a:xfrm>
          <a:prstGeom prst="rect">
            <a:avLst/>
          </a:prstGeom>
          <a:noFill/>
        </p:spPr>
        <p:txBody>
          <a:bodyPr wrap="square" rtlCol="0">
            <a:spAutoFit/>
          </a:bodyPr>
          <a:lstStyle/>
          <a:p>
            <a:pPr algn="ctr"/>
            <a:r>
              <a:rPr lang="es-MX" b="1" dirty="0" smtClean="0">
                <a:solidFill>
                  <a:schemeClr val="accent5">
                    <a:lumMod val="75000"/>
                  </a:schemeClr>
                </a:solidFill>
                <a:latin typeface="Arial" panose="020B0604020202020204" pitchFamily="34" charset="0"/>
                <a:cs typeface="Arial" panose="020B0604020202020204" pitchFamily="34" charset="0"/>
              </a:rPr>
              <a:t>II. Marco</a:t>
            </a:r>
          </a:p>
          <a:p>
            <a:pPr algn="ctr"/>
            <a:r>
              <a:rPr lang="es-MX" b="1" dirty="0" smtClean="0">
                <a:solidFill>
                  <a:schemeClr val="accent5">
                    <a:lumMod val="75000"/>
                  </a:schemeClr>
                </a:solidFill>
                <a:latin typeface="Arial" panose="020B0604020202020204" pitchFamily="34" charset="0"/>
                <a:cs typeface="Arial" panose="020B0604020202020204" pitchFamily="34" charset="0"/>
              </a:rPr>
              <a:t> Jurídico</a:t>
            </a:r>
            <a:endParaRPr lang="es-MX"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86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sp>
        <p:nvSpPr>
          <p:cNvPr id="4" name="CuadroTexto 3"/>
          <p:cNvSpPr txBox="1"/>
          <p:nvPr/>
        </p:nvSpPr>
        <p:spPr>
          <a:xfrm>
            <a:off x="960120" y="1097280"/>
            <a:ext cx="3520440" cy="338554"/>
          </a:xfrm>
          <a:prstGeom prst="rect">
            <a:avLst/>
          </a:prstGeom>
          <a:noFill/>
        </p:spPr>
        <p:txBody>
          <a:bodyPr wrap="square" rtlCol="0">
            <a:spAutoFit/>
          </a:bodyPr>
          <a:lstStyle/>
          <a:p>
            <a:r>
              <a:rPr lang="es-MX" sz="1600" b="1" dirty="0" smtClean="0">
                <a:solidFill>
                  <a:schemeClr val="accent5">
                    <a:lumMod val="50000"/>
                  </a:schemeClr>
                </a:solidFill>
                <a:latin typeface="Arial" panose="020B0604020202020204" pitchFamily="34" charset="0"/>
                <a:cs typeface="Arial" panose="020B0604020202020204" pitchFamily="34" charset="0"/>
              </a:rPr>
              <a:t>Jefatura de Adquisiciones</a:t>
            </a:r>
            <a:endParaRPr lang="es-MX" sz="1600" b="1" dirty="0">
              <a:solidFill>
                <a:schemeClr val="accent5">
                  <a:lumMod val="50000"/>
                </a:schemeClr>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0272" r="20546"/>
          <a:stretch/>
        </p:blipFill>
        <p:spPr>
          <a:xfrm rot="5400000">
            <a:off x="6269346" y="2080253"/>
            <a:ext cx="3017524" cy="221227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5964" y="2203129"/>
            <a:ext cx="3949191" cy="222142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9269" y="2446665"/>
            <a:ext cx="3515593" cy="1977521"/>
          </a:xfrm>
          <a:prstGeom prst="rect">
            <a:avLst/>
          </a:prstGeom>
        </p:spPr>
      </p:pic>
    </p:spTree>
    <p:extLst>
      <p:ext uri="{BB962C8B-B14F-4D97-AF65-F5344CB8AC3E}">
        <p14:creationId xmlns:p14="http://schemas.microsoft.com/office/powerpoint/2010/main" val="3365286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3641" y="326166"/>
            <a:ext cx="4572000" cy="584775"/>
          </a:xfrm>
          <a:prstGeom prst="rect">
            <a:avLst/>
          </a:prstGeom>
        </p:spPr>
        <p:txBody>
          <a:bodyPr>
            <a:spAutoFit/>
          </a:bodyPr>
          <a:lstStyle/>
          <a:p>
            <a:pPr algn="just"/>
            <a:r>
              <a:rPr lang="es-MX" sz="1600" b="1" dirty="0">
                <a:solidFill>
                  <a:schemeClr val="accent5">
                    <a:lumMod val="50000"/>
                  </a:schemeClr>
                </a:solidFill>
                <a:latin typeface="Arial" panose="020B0604020202020204" pitchFamily="34" charset="0"/>
                <a:cs typeface="Arial" panose="020B0604020202020204" pitchFamily="34" charset="0"/>
              </a:rPr>
              <a:t>Comisión Organizadora Nacional de la Elección del Comité Ejecutivo Nacional</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3851" y="2144376"/>
            <a:ext cx="1680987" cy="2715767"/>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1817" y="896220"/>
            <a:ext cx="1781189" cy="272034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46758" y="1370758"/>
            <a:ext cx="2728322" cy="1534681"/>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449" y="1725861"/>
            <a:ext cx="1762176" cy="3134282"/>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1759812793"/>
              </p:ext>
            </p:extLst>
          </p:nvPr>
        </p:nvGraphicFramePr>
        <p:xfrm>
          <a:off x="613641" y="5165785"/>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dirty="0" smtClean="0">
                          <a:solidFill>
                            <a:schemeClr val="accent6">
                              <a:lumMod val="75000"/>
                            </a:schemeClr>
                          </a:solidFill>
                          <a:latin typeface="Arial" panose="020B0604020202020204" pitchFamily="34" charset="0"/>
                          <a:cs typeface="Arial" panose="020B0604020202020204" pitchFamily="34" charset="0"/>
                        </a:rPr>
                        <a:t>Concluido</a:t>
                      </a:r>
                      <a:endParaRPr lang="es-MX" sz="1200" b="1" dirty="0">
                        <a:solidFill>
                          <a:schemeClr val="accent6">
                            <a:lumMod val="7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pPr algn="just"/>
                      <a:r>
                        <a:rPr lang="es-MX" sz="1000" b="0" dirty="0" smtClean="0">
                          <a:latin typeface="Arial" panose="020B0604020202020204" pitchFamily="34" charset="0"/>
                          <a:cs typeface="Arial" panose="020B0604020202020204" pitchFamily="34" charset="0"/>
                        </a:rPr>
                        <a:t>Observaciones: Derivado</a:t>
                      </a:r>
                      <a:r>
                        <a:rPr lang="es-MX" sz="1000" b="0" baseline="0" dirty="0" smtClean="0">
                          <a:latin typeface="Arial" panose="020B0604020202020204" pitchFamily="34" charset="0"/>
                          <a:cs typeface="Arial" panose="020B0604020202020204" pitchFamily="34" charset="0"/>
                        </a:rPr>
                        <a:t> de la contingencia sanitaria, de manera paulatina los Responsables de Archivo de Trámite, identifican los expedientes para realizar la Transferencia Primaria.</a:t>
                      </a:r>
                      <a:endParaRPr lang="es-MX" sz="1000" b="0" dirty="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Tree>
    <p:extLst>
      <p:ext uri="{BB962C8B-B14F-4D97-AF65-F5344CB8AC3E}">
        <p14:creationId xmlns:p14="http://schemas.microsoft.com/office/powerpoint/2010/main" val="2571411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66084" y="4633584"/>
            <a:ext cx="3826043" cy="646331"/>
          </a:xfrm>
          <a:prstGeom prst="rect">
            <a:avLst/>
          </a:prstGeom>
          <a:noFill/>
        </p:spPr>
        <p:txBody>
          <a:bodyPr wrap="square" rtlCol="0">
            <a:spAutoFit/>
          </a:bodyPr>
          <a:lstStyle/>
          <a:p>
            <a:pPr algn="ctr"/>
            <a:r>
              <a:rPr lang="es-MX" sz="1200" b="1" dirty="0">
                <a:solidFill>
                  <a:srgbClr val="002D87"/>
                </a:solidFill>
                <a:latin typeface="Arial" panose="020B0604020202020204" pitchFamily="34" charset="0"/>
                <a:cs typeface="Arial" panose="020B0604020202020204" pitchFamily="34" charset="0"/>
              </a:rPr>
              <a:t>Elaboró</a:t>
            </a:r>
          </a:p>
          <a:p>
            <a:pPr algn="ctr"/>
            <a:r>
              <a:rPr lang="es-MX" sz="1200" b="1" dirty="0">
                <a:solidFill>
                  <a:srgbClr val="002D87"/>
                </a:solidFill>
                <a:latin typeface="Arial" panose="020B0604020202020204" pitchFamily="34" charset="0"/>
                <a:cs typeface="Arial" panose="020B0604020202020204" pitchFamily="34" charset="0"/>
              </a:rPr>
              <a:t>María de los Angeles Vigil Castañeda</a:t>
            </a:r>
          </a:p>
          <a:p>
            <a:pPr algn="ctr"/>
            <a:r>
              <a:rPr lang="es-MX" sz="1200" b="1" dirty="0">
                <a:solidFill>
                  <a:srgbClr val="002D87"/>
                </a:solidFill>
                <a:latin typeface="Arial" panose="020B0604020202020204" pitchFamily="34" charset="0"/>
                <a:cs typeface="Arial" panose="020B0604020202020204" pitchFamily="34" charset="0"/>
              </a:rPr>
              <a:t>Coordinadora General de Archivos </a:t>
            </a:r>
          </a:p>
        </p:txBody>
      </p:sp>
      <p:sp>
        <p:nvSpPr>
          <p:cNvPr id="6" name="CuadroTexto 5"/>
          <p:cNvSpPr txBox="1"/>
          <p:nvPr/>
        </p:nvSpPr>
        <p:spPr>
          <a:xfrm>
            <a:off x="2666084" y="2024593"/>
            <a:ext cx="3826043" cy="646331"/>
          </a:xfrm>
          <a:prstGeom prst="rect">
            <a:avLst/>
          </a:prstGeom>
          <a:noFill/>
        </p:spPr>
        <p:txBody>
          <a:bodyPr wrap="square" rtlCol="0">
            <a:spAutoFit/>
          </a:bodyPr>
          <a:lstStyle/>
          <a:p>
            <a:pPr algn="ctr"/>
            <a:r>
              <a:rPr lang="es-MX" sz="1200" b="1" dirty="0">
                <a:solidFill>
                  <a:srgbClr val="002D87"/>
                </a:solidFill>
                <a:latin typeface="Arial" panose="020B0604020202020204" pitchFamily="34" charset="0"/>
                <a:cs typeface="Arial" panose="020B0604020202020204" pitchFamily="34" charset="0"/>
              </a:rPr>
              <a:t>Aprobó</a:t>
            </a:r>
          </a:p>
          <a:p>
            <a:pPr algn="ctr"/>
            <a:r>
              <a:rPr lang="es-MX" sz="1200" b="1" dirty="0">
                <a:solidFill>
                  <a:srgbClr val="002D87"/>
                </a:solidFill>
                <a:latin typeface="Arial" panose="020B0604020202020204" pitchFamily="34" charset="0"/>
                <a:cs typeface="Arial" panose="020B0604020202020204" pitchFamily="34" charset="0"/>
              </a:rPr>
              <a:t>Dr. Omar Francisco Gudiño Magaña</a:t>
            </a:r>
          </a:p>
          <a:p>
            <a:pPr algn="ctr"/>
            <a:r>
              <a:rPr lang="es-MX" sz="1200" b="1" dirty="0">
                <a:solidFill>
                  <a:srgbClr val="002D87"/>
                </a:solidFill>
                <a:latin typeface="Arial" panose="020B0604020202020204" pitchFamily="34" charset="0"/>
                <a:cs typeface="Arial" panose="020B0604020202020204" pitchFamily="34" charset="0"/>
              </a:rPr>
              <a:t>Tesorero Nacional</a:t>
            </a:r>
          </a:p>
        </p:txBody>
      </p:sp>
      <p:pic>
        <p:nvPicPr>
          <p:cNvPr id="5" name="Imagen 4">
            <a:extLst>
              <a:ext uri="{FF2B5EF4-FFF2-40B4-BE49-F238E27FC236}">
                <a16:creationId xmlns:a16="http://schemas.microsoft.com/office/drawing/2014/main" id="{0B4EB511-67B4-E243-9755-B78CCF77858E}"/>
              </a:ext>
            </a:extLst>
          </p:cNvPr>
          <p:cNvPicPr>
            <a:picLocks noChangeAspect="1"/>
          </p:cNvPicPr>
          <p:nvPr/>
        </p:nvPicPr>
        <p:blipFill>
          <a:blip r:embed="rId3"/>
          <a:stretch>
            <a:fillRect/>
          </a:stretch>
        </p:blipFill>
        <p:spPr>
          <a:xfrm>
            <a:off x="3338744" y="5475890"/>
            <a:ext cx="2651373" cy="747524"/>
          </a:xfrm>
          <a:prstGeom prst="rect">
            <a:avLst/>
          </a:prstGeom>
        </p:spPr>
      </p:pic>
      <p:pic>
        <p:nvPicPr>
          <p:cNvPr id="7" name="Imagen 6">
            <a:extLst>
              <a:ext uri="{FF2B5EF4-FFF2-40B4-BE49-F238E27FC236}">
                <a16:creationId xmlns:a16="http://schemas.microsoft.com/office/drawing/2014/main" id="{C1F36762-A7F8-E441-93B5-8BEF451CAC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5048" y="225320"/>
            <a:ext cx="2249739" cy="780836"/>
          </a:xfrm>
          <a:prstGeom prst="rect">
            <a:avLst/>
          </a:prstGeom>
        </p:spPr>
      </p:pic>
      <p:pic>
        <p:nvPicPr>
          <p:cNvPr id="8" name="Imagen 7"/>
          <p:cNvPicPr>
            <a:picLocks noChangeAspect="1"/>
          </p:cNvPicPr>
          <p:nvPr/>
        </p:nvPicPr>
        <p:blipFill rotWithShape="1">
          <a:blip r:embed="rId5"/>
          <a:srcRect l="6849"/>
          <a:stretch/>
        </p:blipFill>
        <p:spPr>
          <a:xfrm rot="16200000">
            <a:off x="3902489" y="2937291"/>
            <a:ext cx="1523883" cy="1868702"/>
          </a:xfrm>
          <a:prstGeom prst="rect">
            <a:avLst/>
          </a:prstGeom>
        </p:spPr>
      </p:pic>
    </p:spTree>
    <p:extLst>
      <p:ext uri="{BB962C8B-B14F-4D97-AF65-F5344CB8AC3E}">
        <p14:creationId xmlns:p14="http://schemas.microsoft.com/office/powerpoint/2010/main" val="197289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sp>
        <p:nvSpPr>
          <p:cNvPr id="4" name="Rectángulo 3"/>
          <p:cNvSpPr/>
          <p:nvPr/>
        </p:nvSpPr>
        <p:spPr>
          <a:xfrm>
            <a:off x="570368" y="1272479"/>
            <a:ext cx="8204792" cy="646331"/>
          </a:xfrm>
          <a:prstGeom prst="rect">
            <a:avLst/>
          </a:prstGeom>
        </p:spPr>
        <p:txBody>
          <a:bodyPr wrap="square">
            <a:spAutoFit/>
          </a:bodyPr>
          <a:lstStyle/>
          <a:p>
            <a:r>
              <a:rPr lang="es-MX" b="1" dirty="0">
                <a:solidFill>
                  <a:schemeClr val="accent5">
                    <a:lumMod val="75000"/>
                  </a:schemeClr>
                </a:solidFill>
                <a:latin typeface="Arial" panose="020B0604020202020204" pitchFamily="34" charset="0"/>
                <a:cs typeface="Arial" panose="020B0604020202020204" pitchFamily="34" charset="0"/>
              </a:rPr>
              <a:t>III. Informe anual de cumplimiento del Programa Anual de Desarrollo Archivístico </a:t>
            </a:r>
            <a:r>
              <a:rPr lang="es-MX" b="1" dirty="0" smtClean="0">
                <a:solidFill>
                  <a:schemeClr val="accent5">
                    <a:lumMod val="75000"/>
                  </a:schemeClr>
                </a:solidFill>
                <a:latin typeface="Arial" panose="020B0604020202020204" pitchFamily="34" charset="0"/>
                <a:cs typeface="Arial" panose="020B0604020202020204" pitchFamily="34" charset="0"/>
              </a:rPr>
              <a:t>2021.</a:t>
            </a:r>
            <a:endParaRPr lang="es-MX" b="1" dirty="0">
              <a:solidFill>
                <a:schemeClr val="accent5">
                  <a:lumMod val="75000"/>
                </a:schemeClr>
              </a:solidFill>
              <a:latin typeface="Arial" panose="020B0604020202020204" pitchFamily="34" charset="0"/>
              <a:cs typeface="Arial" panose="020B0604020202020204" pitchFamily="34" charset="0"/>
            </a:endParaRPr>
          </a:p>
        </p:txBody>
      </p:sp>
      <p:sp>
        <p:nvSpPr>
          <p:cNvPr id="5" name="CuadroTexto 4"/>
          <p:cNvSpPr txBox="1"/>
          <p:nvPr/>
        </p:nvSpPr>
        <p:spPr>
          <a:xfrm>
            <a:off x="654490" y="3289639"/>
            <a:ext cx="7787199" cy="369332"/>
          </a:xfrm>
          <a:prstGeom prst="rect">
            <a:avLst/>
          </a:prstGeom>
          <a:noFill/>
        </p:spPr>
        <p:txBody>
          <a:bodyPr wrap="square" rtlCol="0">
            <a:spAutoFit/>
          </a:bodyPr>
          <a:lstStyle/>
          <a:p>
            <a:pPr algn="just">
              <a:lnSpc>
                <a:spcPct val="150000"/>
              </a:lnSpc>
            </a:pPr>
            <a:r>
              <a:rPr lang="es-MX" sz="1200" dirty="0" smtClean="0">
                <a:latin typeface="Arial" panose="020B0604020202020204" pitchFamily="34" charset="0"/>
                <a:cs typeface="Arial" panose="020B0604020202020204" pitchFamily="34" charset="0"/>
              </a:rPr>
              <a:t>En seguimiento al Programa Anual de Desarrollo Archivístico 2021, se presentan las siguientes actividades:</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9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1036645"/>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146159" y="1130702"/>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46593" y="1176868"/>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1130702"/>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31984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3497895"/>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858249493"/>
              </p:ext>
            </p:extLst>
          </p:nvPr>
        </p:nvGraphicFramePr>
        <p:xfrm>
          <a:off x="760756" y="4652042"/>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dirty="0" smtClean="0">
                          <a:solidFill>
                            <a:schemeClr val="accent6"/>
                          </a:solidFill>
                          <a:latin typeface="Arial" panose="020B0604020202020204" pitchFamily="34" charset="0"/>
                          <a:cs typeface="Arial" panose="020B0604020202020204" pitchFamily="34" charset="0"/>
                        </a:rPr>
                        <a:t>Concluido</a:t>
                      </a:r>
                      <a:endParaRPr lang="es-MX" sz="1200" b="1" dirty="0">
                        <a:solidFill>
                          <a:schemeClr val="accent6"/>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pPr algn="just"/>
                      <a:r>
                        <a:rPr lang="es-MX" sz="1000" b="0" dirty="0" smtClean="0">
                          <a:latin typeface="Arial" panose="020B0604020202020204" pitchFamily="34" charset="0"/>
                          <a:cs typeface="Arial" panose="020B0604020202020204" pitchFamily="34" charset="0"/>
                        </a:rPr>
                        <a:t>Observaciones: Su</a:t>
                      </a:r>
                      <a:r>
                        <a:rPr lang="es-MX" sz="1000" b="0" baseline="0" dirty="0" smtClean="0">
                          <a:latin typeface="Arial" panose="020B0604020202020204" pitchFamily="34" charset="0"/>
                          <a:cs typeface="Arial" panose="020B0604020202020204" pitchFamily="34" charset="0"/>
                        </a:rPr>
                        <a:t> publicación estará disponible en la Plataforma Nacional de Transparencia. Fracción XLV, Artículo 70 https://consultapublicamx.inai.org.mx/vut-web/faces/view/consultaPublica.xhtml#tarjetaInformativa</a:t>
                      </a:r>
                      <a:endParaRPr lang="es-MX" sz="1000" b="0" dirty="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1" name="CuadroTexto 10"/>
          <p:cNvSpPr txBox="1"/>
          <p:nvPr/>
        </p:nvSpPr>
        <p:spPr>
          <a:xfrm>
            <a:off x="1397541" y="1497022"/>
            <a:ext cx="3972232"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Coordinación General de Archivos</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5122472" y="1511778"/>
            <a:ext cx="3189156"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Elaboración del informe anual de cumplimiento del Programa Anual de Desarrollo Archivístico 2021.</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152698" y="2756468"/>
            <a:ext cx="7320250"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Descripción de los resultados de cada una de las actividades plasmadas en el Programa Anual de Desarrollo Archivístico 2021.</a:t>
            </a:r>
            <a:endParaRPr lang="es-MX" sz="1200" dirty="0">
              <a:latin typeface="Arial" panose="020B0604020202020204" pitchFamily="34" charset="0"/>
              <a:cs typeface="Arial" panose="020B0604020202020204" pitchFamily="34" charset="0"/>
            </a:endParaRPr>
          </a:p>
        </p:txBody>
      </p:sp>
      <p:sp>
        <p:nvSpPr>
          <p:cNvPr id="14" name="CuadroTexto 13"/>
          <p:cNvSpPr txBox="1"/>
          <p:nvPr/>
        </p:nvSpPr>
        <p:spPr>
          <a:xfrm>
            <a:off x="1127537" y="3769135"/>
            <a:ext cx="7320250"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Informe </a:t>
            </a:r>
            <a:r>
              <a:rPr lang="es-MX" sz="1200" dirty="0">
                <a:latin typeface="Arial" panose="020B0604020202020204" pitchFamily="34" charset="0"/>
                <a:cs typeface="Arial" panose="020B0604020202020204" pitchFamily="34" charset="0"/>
              </a:rPr>
              <a:t>anual de cumplimiento del Programa Anual de Desarrollo Archivístico 2021.</a:t>
            </a:r>
          </a:p>
        </p:txBody>
      </p:sp>
    </p:spTree>
    <p:extLst>
      <p:ext uri="{BB962C8B-B14F-4D97-AF65-F5344CB8AC3E}">
        <p14:creationId xmlns:p14="http://schemas.microsoft.com/office/powerpoint/2010/main" val="340411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1158364"/>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146159" y="1252421"/>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46593" y="129858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1252421"/>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520221"/>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342296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384841176"/>
              </p:ext>
            </p:extLst>
          </p:nvPr>
        </p:nvGraphicFramePr>
        <p:xfrm>
          <a:off x="760756" y="4557450"/>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dirty="0" smtClean="0">
                          <a:solidFill>
                            <a:schemeClr val="accent6"/>
                          </a:solidFill>
                          <a:latin typeface="Arial" panose="020B0604020202020204" pitchFamily="34" charset="0"/>
                          <a:cs typeface="Arial" panose="020B0604020202020204" pitchFamily="34" charset="0"/>
                        </a:rPr>
                        <a:t>Concluido</a:t>
                      </a:r>
                      <a:endParaRPr lang="es-MX" sz="1200" b="1" dirty="0">
                        <a:solidFill>
                          <a:schemeClr val="accent6"/>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r>
                        <a:rPr lang="es-MX" sz="1000" b="0" dirty="0" smtClean="0">
                          <a:latin typeface="Arial" panose="020B0604020202020204" pitchFamily="34" charset="0"/>
                          <a:cs typeface="Arial" panose="020B0604020202020204" pitchFamily="34" charset="0"/>
                        </a:rPr>
                        <a:t>Observaciones: Se envía</a:t>
                      </a:r>
                      <a:r>
                        <a:rPr lang="es-MX" sz="1000" b="0" baseline="0" dirty="0" smtClean="0">
                          <a:latin typeface="Arial" panose="020B0604020202020204" pitchFamily="34" charset="0"/>
                          <a:cs typeface="Arial" panose="020B0604020202020204" pitchFamily="34" charset="0"/>
                        </a:rPr>
                        <a:t> notificación de ratificación al Dr.</a:t>
                      </a:r>
                      <a:r>
                        <a:rPr lang="pt-BR" sz="1000" b="0" baseline="0" dirty="0" smtClean="0">
                          <a:latin typeface="Arial" panose="020B0604020202020204" pitchFamily="34" charset="0"/>
                          <a:cs typeface="Arial" panose="020B0604020202020204" pitchFamily="34" charset="0"/>
                        </a:rPr>
                        <a:t> Carlos Enrique Ruiz Abreu. Director General del Archivo General de la Nación.</a:t>
                      </a:r>
                      <a:endParaRPr lang="es-MX" sz="1000" b="0" dirty="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1" name="CuadroTexto 10"/>
          <p:cNvSpPr txBox="1"/>
          <p:nvPr/>
        </p:nvSpPr>
        <p:spPr>
          <a:xfrm>
            <a:off x="1407608" y="1691370"/>
            <a:ext cx="3972232"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Tesorería Nacional.</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5089454" y="1560198"/>
            <a:ext cx="3189156"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Ratificación del Responsable del Área Coordinadora de Archivos.</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407608" y="2880379"/>
            <a:ext cx="7215282" cy="461665"/>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El Tesorero Nacional ratifica al Responsable del Área Coordinadora de Archivos del Comité Ejecutivo Nacional. </a:t>
            </a:r>
            <a:endParaRPr lang="es-MX" sz="1200" dirty="0">
              <a:latin typeface="Arial" panose="020B0604020202020204" pitchFamily="34" charset="0"/>
              <a:cs typeface="Arial" panose="020B0604020202020204" pitchFamily="34" charset="0"/>
            </a:endParaRPr>
          </a:p>
        </p:txBody>
      </p:sp>
      <p:sp>
        <p:nvSpPr>
          <p:cNvPr id="14" name="CuadroTexto 13"/>
          <p:cNvSpPr txBox="1"/>
          <p:nvPr/>
        </p:nvSpPr>
        <p:spPr>
          <a:xfrm>
            <a:off x="1407608" y="3701797"/>
            <a:ext cx="7215282"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Ratificación mediante oficio TESONAL/020/2022 del 27 de enero de 2022.</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09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1131240"/>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146159" y="1225297"/>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46593" y="127146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1225297"/>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43410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3612154"/>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920189839"/>
              </p:ext>
            </p:extLst>
          </p:nvPr>
        </p:nvGraphicFramePr>
        <p:xfrm>
          <a:off x="760756" y="4746637"/>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r>
                        <a:rPr lang="es-MX" sz="1200" b="1" dirty="0" smtClean="0">
                          <a:solidFill>
                            <a:schemeClr val="accent2"/>
                          </a:solidFill>
                          <a:latin typeface="Arial" panose="020B0604020202020204" pitchFamily="34" charset="0"/>
                          <a:cs typeface="Arial" panose="020B0604020202020204" pitchFamily="34" charset="0"/>
                        </a:rPr>
                        <a:t>En proceso</a:t>
                      </a:r>
                      <a:endParaRPr lang="es-MX" sz="1200" b="1" dirty="0">
                        <a:solidFill>
                          <a:schemeClr val="accent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08446220"/>
                  </a:ext>
                </a:extLst>
              </a:tr>
              <a:tr h="370840">
                <a:tc gridSpan="2">
                  <a:txBody>
                    <a:bodyPr/>
                    <a:lstStyle/>
                    <a:p>
                      <a:r>
                        <a:rPr lang="es-MX" sz="1000" b="0" dirty="0" smtClean="0">
                          <a:latin typeface="Arial" panose="020B0604020202020204" pitchFamily="34" charset="0"/>
                          <a:cs typeface="Arial" panose="020B0604020202020204" pitchFamily="34" charset="0"/>
                        </a:rPr>
                        <a:t>Observaciones: Derivado</a:t>
                      </a:r>
                      <a:r>
                        <a:rPr lang="es-MX" sz="1000" b="0" baseline="0" dirty="0" smtClean="0">
                          <a:latin typeface="Arial" panose="020B0604020202020204" pitchFamily="34" charset="0"/>
                          <a:cs typeface="Arial" panose="020B0604020202020204" pitchFamily="34" charset="0"/>
                        </a:rPr>
                        <a:t> de la Contingencia sanitaria, de manera paulatina las Unidades Administrativas ratifican y en su caso nombran al Responsable de Archivo de Tramite.</a:t>
                      </a:r>
                      <a:endParaRPr lang="es-MX" sz="1000" b="0" dirty="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1" name="CuadroTexto 10"/>
          <p:cNvSpPr txBox="1"/>
          <p:nvPr/>
        </p:nvSpPr>
        <p:spPr>
          <a:xfrm>
            <a:off x="1380038" y="1688687"/>
            <a:ext cx="3156154" cy="276999"/>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Titulares de las Unidades </a:t>
            </a:r>
            <a:r>
              <a:rPr lang="es-MX" sz="1200" dirty="0" smtClean="0">
                <a:latin typeface="Arial" panose="020B0604020202020204" pitchFamily="34" charset="0"/>
                <a:cs typeface="Arial" panose="020B0604020202020204" pitchFamily="34" charset="0"/>
              </a:rPr>
              <a:t>Administrativas.</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5220929" y="1688687"/>
            <a:ext cx="3090699" cy="461665"/>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Ratificación </a:t>
            </a:r>
            <a:r>
              <a:rPr lang="es-MX" sz="1200" dirty="0" smtClean="0">
                <a:latin typeface="Arial" panose="020B0604020202020204" pitchFamily="34" charset="0"/>
                <a:cs typeface="Arial" panose="020B0604020202020204" pitchFamily="34" charset="0"/>
              </a:rPr>
              <a:t>y/o </a:t>
            </a:r>
            <a:r>
              <a:rPr lang="es-MX" sz="1200" dirty="0">
                <a:latin typeface="Arial" panose="020B0604020202020204" pitchFamily="34" charset="0"/>
                <a:cs typeface="Arial" panose="020B0604020202020204" pitchFamily="34" charset="0"/>
              </a:rPr>
              <a:t>nombramiento del Responsable de Archivo de Trámite </a:t>
            </a:r>
          </a:p>
        </p:txBody>
      </p:sp>
      <p:sp>
        <p:nvSpPr>
          <p:cNvPr id="13" name="CuadroTexto 12"/>
          <p:cNvSpPr txBox="1"/>
          <p:nvPr/>
        </p:nvSpPr>
        <p:spPr>
          <a:xfrm>
            <a:off x="1173604" y="2718128"/>
            <a:ext cx="7242809"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Cada uno de los Titulares de las Unidades Administrativas, designaron o en su caso ratificaron al Responsable de Archivo de Trámite, mediante el formato proporcionado por la Coordinación General de Archivos.</a:t>
            </a:r>
            <a:endParaRPr lang="es-MX" sz="1200" dirty="0">
              <a:latin typeface="Arial" panose="020B0604020202020204" pitchFamily="34" charset="0"/>
              <a:cs typeface="Arial" panose="020B0604020202020204" pitchFamily="34" charset="0"/>
            </a:endParaRPr>
          </a:p>
        </p:txBody>
      </p:sp>
      <p:sp>
        <p:nvSpPr>
          <p:cNvPr id="14" name="CuadroTexto 13"/>
          <p:cNvSpPr txBox="1"/>
          <p:nvPr/>
        </p:nvSpPr>
        <p:spPr>
          <a:xfrm>
            <a:off x="1068819" y="3861293"/>
            <a:ext cx="7242809"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Ratificación y/o nombramientos de los Responsables de Archivo de Trámite.</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56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755E2-AA7D-E641-BA40-2798FD95BC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62" y="5641455"/>
            <a:ext cx="2032380" cy="682946"/>
          </a:xfrm>
          <a:prstGeom prst="rect">
            <a:avLst/>
          </a:prstGeom>
        </p:spPr>
      </p:pic>
      <p:pic>
        <p:nvPicPr>
          <p:cNvPr id="4" name="Picture 2" descr="Cómo verificar una página de negocio en Facebook? - Marketing Digital +  Social Media @Riclar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 r="49673"/>
          <a:stretch/>
        </p:blipFill>
        <p:spPr bwMode="auto">
          <a:xfrm>
            <a:off x="4536192" y="1015626"/>
            <a:ext cx="553262" cy="557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146159" y="1109683"/>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Actividad.</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p:cNvSpPr txBox="1"/>
          <p:nvPr/>
        </p:nvSpPr>
        <p:spPr>
          <a:xfrm>
            <a:off x="1446593" y="1155849"/>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Responsable.</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pic>
        <p:nvPicPr>
          <p:cNvPr id="7" name="Picture 6" descr="File:Emblem-person-blue.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122" y="1109683"/>
            <a:ext cx="672831" cy="6728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407608" y="2318489"/>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Seguimiento.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sp>
        <p:nvSpPr>
          <p:cNvPr id="9" name="CuadroTexto 8"/>
          <p:cNvSpPr txBox="1"/>
          <p:nvPr/>
        </p:nvSpPr>
        <p:spPr>
          <a:xfrm>
            <a:off x="1446592" y="3496540"/>
            <a:ext cx="2544725" cy="307777"/>
          </a:xfrm>
          <a:prstGeom prst="rect">
            <a:avLst/>
          </a:prstGeom>
          <a:noFill/>
        </p:spPr>
        <p:txBody>
          <a:bodyPr wrap="square" rtlCol="0">
            <a:spAutoFit/>
          </a:bodyPr>
          <a:lstStyle/>
          <a:p>
            <a:r>
              <a:rPr lang="es-MX" sz="1400" b="1" dirty="0" smtClean="0">
                <a:solidFill>
                  <a:schemeClr val="accent5">
                    <a:lumMod val="75000"/>
                  </a:schemeClr>
                </a:solidFill>
                <a:latin typeface="Arial" panose="020B0604020202020204" pitchFamily="34" charset="0"/>
                <a:cs typeface="Arial" panose="020B0604020202020204" pitchFamily="34" charset="0"/>
              </a:rPr>
              <a:t>Resultado.</a:t>
            </a:r>
            <a:endParaRPr lang="es-MX" sz="1400" b="1"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3443507336"/>
              </p:ext>
            </p:extLst>
          </p:nvPr>
        </p:nvGraphicFramePr>
        <p:xfrm>
          <a:off x="760756" y="4631023"/>
          <a:ext cx="7550872" cy="767080"/>
        </p:xfrm>
        <a:graphic>
          <a:graphicData uri="http://schemas.openxmlformats.org/drawingml/2006/table">
            <a:tbl>
              <a:tblPr firstRow="1" bandRow="1">
                <a:tableStyleId>{BDBED569-4797-4DF1-A0F4-6AAB3CD982D8}</a:tableStyleId>
              </a:tblPr>
              <a:tblGrid>
                <a:gridCol w="1887718">
                  <a:extLst>
                    <a:ext uri="{9D8B030D-6E8A-4147-A177-3AD203B41FA5}">
                      <a16:colId xmlns:a16="http://schemas.microsoft.com/office/drawing/2014/main" val="3850854311"/>
                    </a:ext>
                  </a:extLst>
                </a:gridCol>
                <a:gridCol w="5663154">
                  <a:extLst>
                    <a:ext uri="{9D8B030D-6E8A-4147-A177-3AD203B41FA5}">
                      <a16:colId xmlns:a16="http://schemas.microsoft.com/office/drawing/2014/main" val="1979014450"/>
                    </a:ext>
                  </a:extLst>
                </a:gridCol>
              </a:tblGrid>
              <a:tr h="370840">
                <a:tc>
                  <a:txBody>
                    <a:bodyPr/>
                    <a:lstStyle/>
                    <a:p>
                      <a:r>
                        <a:rPr lang="es-MX" sz="1000" b="0" dirty="0" smtClean="0">
                          <a:latin typeface="Arial" panose="020B0604020202020204" pitchFamily="34" charset="0"/>
                          <a:cs typeface="Arial" panose="020B0604020202020204" pitchFamily="34" charset="0"/>
                        </a:rPr>
                        <a:t>Avance:</a:t>
                      </a:r>
                      <a:endParaRPr lang="es-MX" sz="1000" b="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1" dirty="0" smtClean="0">
                          <a:solidFill>
                            <a:schemeClr val="accent6"/>
                          </a:solidFill>
                          <a:latin typeface="Arial" panose="020B0604020202020204" pitchFamily="34" charset="0"/>
                          <a:cs typeface="Arial" panose="020B0604020202020204" pitchFamily="34" charset="0"/>
                        </a:rPr>
                        <a:t>Concluido</a:t>
                      </a:r>
                    </a:p>
                  </a:txBody>
                  <a:tcPr/>
                </a:tc>
                <a:extLst>
                  <a:ext uri="{0D108BD9-81ED-4DB2-BD59-A6C34878D82A}">
                    <a16:rowId xmlns:a16="http://schemas.microsoft.com/office/drawing/2014/main" val="2108446220"/>
                  </a:ext>
                </a:extLst>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000" b="0" dirty="0" smtClean="0">
                          <a:latin typeface="Arial" panose="020B0604020202020204" pitchFamily="34" charset="0"/>
                          <a:cs typeface="Arial" panose="020B0604020202020204" pitchFamily="34" charset="0"/>
                        </a:rPr>
                        <a:t>Observaciones: Se envía</a:t>
                      </a:r>
                      <a:r>
                        <a:rPr lang="es-MX" sz="1000" b="0" baseline="0" dirty="0" smtClean="0">
                          <a:latin typeface="Arial" panose="020B0604020202020204" pitchFamily="34" charset="0"/>
                          <a:cs typeface="Arial" panose="020B0604020202020204" pitchFamily="34" charset="0"/>
                        </a:rPr>
                        <a:t> notificación de ratificación al Dr.</a:t>
                      </a:r>
                      <a:r>
                        <a:rPr lang="pt-BR" sz="1000" b="0" baseline="0" dirty="0" smtClean="0">
                          <a:latin typeface="Arial" panose="020B0604020202020204" pitchFamily="34" charset="0"/>
                          <a:cs typeface="Arial" panose="020B0604020202020204" pitchFamily="34" charset="0"/>
                        </a:rPr>
                        <a:t> Carlos Enrique Ruiz Abreu. Director General del Archivo General de la Nación.</a:t>
                      </a:r>
                      <a:endParaRPr lang="es-MX" sz="1000" b="0" dirty="0" smtClean="0">
                        <a:latin typeface="Arial" panose="020B0604020202020204" pitchFamily="34" charset="0"/>
                        <a:cs typeface="Arial" panose="020B0604020202020204" pitchFamily="34" charset="0"/>
                      </a:endParaRPr>
                    </a:p>
                  </a:txBody>
                  <a:tcPr/>
                </a:tc>
                <a:tc hMerge="1">
                  <a:txBody>
                    <a:bodyPr/>
                    <a:lstStyle/>
                    <a:p>
                      <a:endParaRPr lang="es-MX" sz="1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3151480"/>
                  </a:ext>
                </a:extLst>
              </a:tr>
            </a:tbl>
          </a:graphicData>
        </a:graphic>
      </p:graphicFrame>
      <p:sp>
        <p:nvSpPr>
          <p:cNvPr id="11" name="CuadroTexto 10"/>
          <p:cNvSpPr txBox="1"/>
          <p:nvPr/>
        </p:nvSpPr>
        <p:spPr>
          <a:xfrm>
            <a:off x="1407608" y="1520427"/>
            <a:ext cx="2428567" cy="276999"/>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Tesorero Nacional.</a:t>
            </a:r>
            <a:endParaRPr lang="es-MX" sz="1200" dirty="0">
              <a:latin typeface="Arial" panose="020B0604020202020204" pitchFamily="34" charset="0"/>
              <a:cs typeface="Arial" panose="020B0604020202020204" pitchFamily="34" charset="0"/>
            </a:endParaRPr>
          </a:p>
        </p:txBody>
      </p:sp>
      <p:sp>
        <p:nvSpPr>
          <p:cNvPr id="12" name="CuadroTexto 11"/>
          <p:cNvSpPr txBox="1"/>
          <p:nvPr/>
        </p:nvSpPr>
        <p:spPr>
          <a:xfrm>
            <a:off x="4975122" y="1573073"/>
            <a:ext cx="3090699" cy="646331"/>
          </a:xfrm>
          <a:prstGeom prst="rect">
            <a:avLst/>
          </a:prstGeom>
          <a:noFill/>
        </p:spPr>
        <p:txBody>
          <a:bodyPr wrap="square" rtlCol="0">
            <a:spAutoFit/>
          </a:bodyPr>
          <a:lstStyle/>
          <a:p>
            <a:pPr algn="just"/>
            <a:r>
              <a:rPr lang="es-MX" sz="1200" dirty="0">
                <a:latin typeface="Arial" panose="020B0604020202020204" pitchFamily="34" charset="0"/>
                <a:cs typeface="Arial" panose="020B0604020202020204" pitchFamily="34" charset="0"/>
              </a:rPr>
              <a:t>Ratificación </a:t>
            </a:r>
            <a:r>
              <a:rPr lang="es-MX" sz="1200" dirty="0" smtClean="0">
                <a:latin typeface="Arial" panose="020B0604020202020204" pitchFamily="34" charset="0"/>
                <a:cs typeface="Arial" panose="020B0604020202020204" pitchFamily="34" charset="0"/>
              </a:rPr>
              <a:t>del Responsable del Archivo Histórico del Centro de Documentación e Información (CEDISPAN)</a:t>
            </a:r>
            <a:endParaRPr lang="es-MX" sz="1200" dirty="0">
              <a:latin typeface="Arial" panose="020B0604020202020204" pitchFamily="34" charset="0"/>
              <a:cs typeface="Arial" panose="020B0604020202020204" pitchFamily="34" charset="0"/>
            </a:endParaRPr>
          </a:p>
        </p:txBody>
      </p:sp>
      <p:sp>
        <p:nvSpPr>
          <p:cNvPr id="13" name="CuadroTexto 12"/>
          <p:cNvSpPr txBox="1"/>
          <p:nvPr/>
        </p:nvSpPr>
        <p:spPr>
          <a:xfrm>
            <a:off x="1367481" y="2755016"/>
            <a:ext cx="7215282" cy="646331"/>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El Tesorero Nacional ratifica al Responsable </a:t>
            </a:r>
            <a:r>
              <a:rPr lang="es-MX" sz="1200" dirty="0">
                <a:latin typeface="Arial" panose="020B0604020202020204" pitchFamily="34" charset="0"/>
                <a:cs typeface="Arial" panose="020B0604020202020204" pitchFamily="34" charset="0"/>
              </a:rPr>
              <a:t>del Archivo Histórico del Centro de Documentación e Información (CEDISPAN</a:t>
            </a:r>
            <a:r>
              <a:rPr lang="es-MX" sz="1200" dirty="0" smtClean="0">
                <a:latin typeface="Arial" panose="020B0604020202020204" pitchFamily="34" charset="0"/>
                <a:cs typeface="Arial" panose="020B0604020202020204" pitchFamily="34" charset="0"/>
              </a:rPr>
              <a:t>).</a:t>
            </a:r>
            <a:endParaRPr lang="es-MX" sz="1200" dirty="0">
              <a:latin typeface="Arial" panose="020B0604020202020204" pitchFamily="34" charset="0"/>
              <a:cs typeface="Arial" panose="020B0604020202020204" pitchFamily="34" charset="0"/>
            </a:endParaRPr>
          </a:p>
          <a:p>
            <a:pPr algn="just"/>
            <a:endParaRPr lang="es-MX" sz="1200" dirty="0">
              <a:latin typeface="Arial" panose="020B0604020202020204" pitchFamily="34" charset="0"/>
              <a:cs typeface="Arial" panose="020B0604020202020204" pitchFamily="34" charset="0"/>
            </a:endParaRPr>
          </a:p>
        </p:txBody>
      </p:sp>
      <p:sp>
        <p:nvSpPr>
          <p:cNvPr id="14" name="CuadroTexto 13"/>
          <p:cNvSpPr txBox="1"/>
          <p:nvPr/>
        </p:nvSpPr>
        <p:spPr>
          <a:xfrm>
            <a:off x="1407608" y="3775370"/>
            <a:ext cx="7215282" cy="276999"/>
          </a:xfrm>
          <a:prstGeom prst="rect">
            <a:avLst/>
          </a:prstGeom>
          <a:noFill/>
        </p:spPr>
        <p:txBody>
          <a:bodyPr wrap="square" rtlCol="0">
            <a:spAutoFit/>
          </a:bodyPr>
          <a:lstStyle/>
          <a:p>
            <a:pPr algn="just"/>
            <a:r>
              <a:rPr lang="es-MX" sz="1200" dirty="0" smtClean="0">
                <a:latin typeface="Arial" panose="020B0604020202020204" pitchFamily="34" charset="0"/>
                <a:cs typeface="Arial" panose="020B0604020202020204" pitchFamily="34" charset="0"/>
              </a:rPr>
              <a:t>Ratificación mediante oficio TESONAL/021/2022 del 27 de enero de 2022.</a:t>
            </a:r>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883046"/>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2691</TotalTime>
  <Words>1997</Words>
  <Application>Microsoft Office PowerPoint</Application>
  <PresentationFormat>Presentación en pantalla (4:3)</PresentationFormat>
  <Paragraphs>275</Paragraphs>
  <Slides>42</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42</vt:i4>
      </vt:variant>
    </vt:vector>
  </HeadingPairs>
  <TitlesOfParts>
    <vt:vector size="4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angelita</dc:creator>
  <cp:lastModifiedBy>Maria de los Angeles Vigil Castaneda</cp:lastModifiedBy>
  <cp:revision>518</cp:revision>
  <dcterms:created xsi:type="dcterms:W3CDTF">2019-09-23T17:27:28Z</dcterms:created>
  <dcterms:modified xsi:type="dcterms:W3CDTF">2022-03-08T22:39:38Z</dcterms:modified>
</cp:coreProperties>
</file>